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drawings/drawing5.xml" ContentType="application/vnd.openxmlformats-officedocument.drawingml.chartshapes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notesSlides/notesSlide2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notesSlides/notesSlide4.xml" ContentType="application/vnd.openxmlformats-officedocument.presentationml.notesSlide+xml"/>
  <Override PartName="/ppt/charts/chart3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8" r:id="rId1"/>
    <p:sldMasterId id="2147484343" r:id="rId2"/>
    <p:sldMasterId id="2147484367" r:id="rId3"/>
  </p:sldMasterIdLst>
  <p:notesMasterIdLst>
    <p:notesMasterId r:id="rId71"/>
  </p:notesMasterIdLst>
  <p:sldIdLst>
    <p:sldId id="277" r:id="rId4"/>
    <p:sldId id="300" r:id="rId5"/>
    <p:sldId id="344" r:id="rId6"/>
    <p:sldId id="301" r:id="rId7"/>
    <p:sldId id="302" r:id="rId8"/>
    <p:sldId id="340" r:id="rId9"/>
    <p:sldId id="341" r:id="rId10"/>
    <p:sldId id="298" r:id="rId11"/>
    <p:sldId id="345" r:id="rId12"/>
    <p:sldId id="456" r:id="rId13"/>
    <p:sldId id="457" r:id="rId14"/>
    <p:sldId id="458" r:id="rId15"/>
    <p:sldId id="303" r:id="rId16"/>
    <p:sldId id="459" r:id="rId17"/>
    <p:sldId id="350" r:id="rId18"/>
    <p:sldId id="284" r:id="rId19"/>
    <p:sldId id="351" r:id="rId20"/>
    <p:sldId id="467" r:id="rId21"/>
    <p:sldId id="462" r:id="rId22"/>
    <p:sldId id="463" r:id="rId23"/>
    <p:sldId id="464" r:id="rId24"/>
    <p:sldId id="465" r:id="rId25"/>
    <p:sldId id="466" r:id="rId26"/>
    <p:sldId id="396" r:id="rId27"/>
    <p:sldId id="397" r:id="rId28"/>
    <p:sldId id="398" r:id="rId29"/>
    <p:sldId id="440" r:id="rId30"/>
    <p:sldId id="441" r:id="rId31"/>
    <p:sldId id="442" r:id="rId32"/>
    <p:sldId id="443" r:id="rId33"/>
    <p:sldId id="444" r:id="rId34"/>
    <p:sldId id="445" r:id="rId35"/>
    <p:sldId id="446" r:id="rId36"/>
    <p:sldId id="447" r:id="rId37"/>
    <p:sldId id="448" r:id="rId38"/>
    <p:sldId id="449" r:id="rId39"/>
    <p:sldId id="450" r:id="rId40"/>
    <p:sldId id="451" r:id="rId41"/>
    <p:sldId id="452" r:id="rId42"/>
    <p:sldId id="453" r:id="rId43"/>
    <p:sldId id="454" r:id="rId44"/>
    <p:sldId id="455" r:id="rId45"/>
    <p:sldId id="415" r:id="rId46"/>
    <p:sldId id="416" r:id="rId47"/>
    <p:sldId id="417" r:id="rId48"/>
    <p:sldId id="418" r:id="rId49"/>
    <p:sldId id="419" r:id="rId50"/>
    <p:sldId id="420" r:id="rId51"/>
    <p:sldId id="421" r:id="rId52"/>
    <p:sldId id="422" r:id="rId53"/>
    <p:sldId id="423" r:id="rId54"/>
    <p:sldId id="424" r:id="rId55"/>
    <p:sldId id="425" r:id="rId56"/>
    <p:sldId id="426" r:id="rId57"/>
    <p:sldId id="427" r:id="rId58"/>
    <p:sldId id="428" r:id="rId59"/>
    <p:sldId id="429" r:id="rId60"/>
    <p:sldId id="430" r:id="rId61"/>
    <p:sldId id="431" r:id="rId62"/>
    <p:sldId id="432" r:id="rId63"/>
    <p:sldId id="433" r:id="rId64"/>
    <p:sldId id="434" r:id="rId65"/>
    <p:sldId id="435" r:id="rId66"/>
    <p:sldId id="436" r:id="rId67"/>
    <p:sldId id="437" r:id="rId68"/>
    <p:sldId id="438" r:id="rId69"/>
    <p:sldId id="439" r:id="rId7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00FF00"/>
    <a:srgbClr val="66FF99"/>
    <a:srgbClr val="99FF99"/>
    <a:srgbClr val="F68E38"/>
    <a:srgbClr val="82AF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22" autoAdjust="0"/>
  </p:normalViewPr>
  <p:slideViewPr>
    <p:cSldViewPr>
      <p:cViewPr>
        <p:scale>
          <a:sx n="90" d="100"/>
          <a:sy n="90" d="100"/>
        </p:scale>
        <p:origin x="-2490" y="-7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</a:t>
            </a:r>
          </a:p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населения – 29636 человек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7777259721597419"/>
          <c:y val="2.6674881652716104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001206837584517E-2"/>
          <c:y val="0.24390383050531936"/>
          <c:w val="0.95794092095413841"/>
          <c:h val="0.681523191190138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Среднегодовая численность населения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25127012299179874"/>
                  <c:y val="-0.21224741966339797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/>
                      <a:t>городское население
</a:t>
                    </a:r>
                    <a:r>
                      <a:rPr lang="ru-RU" sz="1200" b="1" dirty="0" smtClean="0"/>
                      <a:t>64%</a:t>
                    </a:r>
                    <a:endParaRPr lang="ru-RU" sz="13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038520925658466"/>
                  <c:y val="7.7031606097820962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/>
                      <a:t>сельское население
</a:t>
                    </a:r>
                    <a:r>
                      <a:rPr lang="ru-RU" sz="1200" b="1" dirty="0" smtClean="0"/>
                      <a:t>36%</a:t>
                    </a:r>
                    <a:endParaRPr lang="ru-RU" sz="1300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городское население</c:v>
                </c:pt>
                <c:pt idx="1">
                  <c:v>сельское население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19705</c:v>
                </c:pt>
                <c:pt idx="1">
                  <c:v>11226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solidFill>
          <a:schemeClr val="accent1">
            <a:lumMod val="60000"/>
            <a:lumOff val="40000"/>
          </a:schemeClr>
        </a:solidFill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574805808848363E-2"/>
          <c:y val="2.9239766081871343E-2"/>
          <c:w val="0.50185748058088486"/>
          <c:h val="0.94152046783625731"/>
        </c:manualLayout>
      </c:layout>
      <c:bar3DChart>
        <c:barDir val="col"/>
        <c:grouping val="percentStacked"/>
        <c:varyColors val="0"/>
        <c:ser>
          <c:idx val="0"/>
          <c:order val="0"/>
          <c:invertIfNegative val="0"/>
          <c:val>
            <c:numRef>
              <c:f>Диаграмма3!$B$2</c:f>
              <c:numCache>
                <c:formatCode>General</c:formatCode>
                <c:ptCount val="1"/>
                <c:pt idx="0">
                  <c:v>633.9</c:v>
                </c:pt>
              </c:numCache>
            </c:numRef>
          </c:val>
        </c:ser>
        <c:ser>
          <c:idx val="1"/>
          <c:order val="1"/>
          <c:invertIfNegative val="0"/>
          <c:val>
            <c:numRef>
              <c:f>Диаграмма3!$B$3</c:f>
              <c:numCache>
                <c:formatCode>General</c:formatCode>
                <c:ptCount val="1"/>
                <c:pt idx="0">
                  <c:v>641.20000000000005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209024"/>
        <c:axId val="124210560"/>
        <c:axId val="0"/>
      </c:bar3DChart>
      <c:catAx>
        <c:axId val="124209024"/>
        <c:scaling>
          <c:orientation val="minMax"/>
        </c:scaling>
        <c:delete val="1"/>
        <c:axPos val="b"/>
        <c:majorTickMark val="out"/>
        <c:minorTickMark val="none"/>
        <c:tickLblPos val="nextTo"/>
        <c:crossAx val="124210560"/>
        <c:crosses val="autoZero"/>
        <c:auto val="1"/>
        <c:lblAlgn val="ctr"/>
        <c:lblOffset val="100"/>
        <c:noMultiLvlLbl val="0"/>
      </c:catAx>
      <c:valAx>
        <c:axId val="12421056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4209024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200013281256485"/>
          <c:y val="0.30911901081916537"/>
          <c:w val="0.44800021875010682"/>
          <c:h val="0.27511591962905718"/>
        </c:manualLayout>
      </c:layout>
      <c:pie3DChart>
        <c:varyColors val="1"/>
        <c:ser>
          <c:idx val="0"/>
          <c:order val="0"/>
          <c:tx>
            <c:strRef>
              <c:f>'[Диаграммы расходы общее 2022.xls]Лист2'!$B$1:$B$10</c:f>
              <c:strCache>
                <c:ptCount val="1"/>
                <c:pt idx="0">
                  <c:v>Общегосударственные вопросы - 102,3 (6,25%) Национальная оборона - 1,4 (0.09%) Нац. безопасность и правоохранительная деятельность - 15,0 (0,92%) Национальная экономика - 92,9 (5.68%) Жилищно-коммунальное хозяйство -98,2 (6,00%) Образование - 753,9 (46,08</c:v>
                </c:pt>
              </c:strCache>
            </c:strRef>
          </c:tx>
          <c:spPr>
            <a:ln w="12700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w="1060450" h="533400"/>
            </a:sp3d>
          </c:spPr>
          <c:explosion val="15"/>
          <c:dPt>
            <c:idx val="0"/>
            <c:bubble3D val="0"/>
            <c:spPr>
              <a:solidFill>
                <a:srgbClr val="F79646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1"/>
            <c:bubble3D val="0"/>
            <c:spPr>
              <a:solidFill>
                <a:srgbClr val="993366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2"/>
            <c:bubble3D val="0"/>
            <c:spPr>
              <a:solidFill>
                <a:srgbClr val="FFFFCC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3"/>
            <c:bubble3D val="0"/>
            <c:spPr>
              <a:solidFill>
                <a:srgbClr val="CCFFFF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4"/>
            <c:bubble3D val="0"/>
            <c:spPr>
              <a:solidFill>
                <a:schemeClr val="tx1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5"/>
            <c:bubble3D val="0"/>
            <c:spPr>
              <a:solidFill>
                <a:srgbClr val="FF8080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6"/>
            <c:bubble3D val="0"/>
            <c:spPr>
              <a:solidFill>
                <a:srgbClr val="0066CC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7"/>
            <c:bubble3D val="0"/>
            <c:spPr>
              <a:solidFill>
                <a:srgbClr val="CCCCFF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8"/>
            <c:bubble3D val="0"/>
            <c:spPr>
              <a:solidFill>
                <a:srgbClr val="000080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Pt>
            <c:idx val="9"/>
            <c:bubble3D val="0"/>
            <c:spPr>
              <a:solidFill>
                <a:srgbClr val="FF00FF"/>
              </a:solidFill>
              <a:ln w="12700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 w="1060450" h="533400"/>
              </a:sp3d>
            </c:spPr>
          </c:dPt>
          <c:dLbls>
            <c:dLbl>
              <c:idx val="0"/>
              <c:layout>
                <c:manualLayout>
                  <c:x val="-9.6601046309932423E-2"/>
                  <c:y val="-0.1241908554005424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7.791056711129983E-2"/>
                  <c:y val="-0.1223335886739951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8.8729964576928302E-4"/>
                  <c:y val="-7.4287871446788376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7.5666505423723357E-2"/>
                  <c:y val="-7.4045702889429341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395937007874016E-2"/>
                  <c:y val="-3.6285379319857043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2.1560864496572841E-2"/>
                  <c:y val="1.2943451395584738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2.7223221571174461E-2"/>
                  <c:y val="2.7036947667346548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1.5635242268128086E-2"/>
                  <c:y val="8.6304530166727567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-5.1943832020997373E-2"/>
                  <c:y val="-2.55900238127112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-4.5485039370078743E-2"/>
                  <c:y val="-6.1472006880129167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-3.9957379633311543E-2"/>
                  <c:y val="-7.8600744830051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11"/>
              <c:layout>
                <c:manualLayout>
                  <c:x val="5.0872289664706159E-2"/>
                  <c:y val="-5.4069856798825422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</c:dLbl>
            <c:numFmt formatCode="0.0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5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'[Диаграммы расходы общее 2022.xls]Лист2'!$B$1:$B$10</c:f>
              <c:strCache>
                <c:ptCount val="10"/>
                <c:pt idx="0">
                  <c:v>Общегосударственные вопросы - 102,3 (6,25%)</c:v>
                </c:pt>
                <c:pt idx="1">
                  <c:v>Национальная оборона - 1,4 (0.09%)</c:v>
                </c:pt>
                <c:pt idx="2">
                  <c:v>Нац. безопасность и правоохранительная деятельность - 15,0 (0,92%)</c:v>
                </c:pt>
                <c:pt idx="3">
                  <c:v>Национальная экономика - 92,9 (5.68%)</c:v>
                </c:pt>
                <c:pt idx="4">
                  <c:v>Жилищно-коммунальное хозяйство -98,2 (6,00%)</c:v>
                </c:pt>
                <c:pt idx="5">
                  <c:v>Образование - 753,9 (46,08%)</c:v>
                </c:pt>
                <c:pt idx="6">
                  <c:v>Культура, кинематография - 133,1 (8,14%)</c:v>
                </c:pt>
                <c:pt idx="7">
                  <c:v>Социальная политика - 308,4 (18,85%)</c:v>
                </c:pt>
                <c:pt idx="8">
                  <c:v>Физическая культура и спорт 27,6 (1.69%)</c:v>
                </c:pt>
                <c:pt idx="9">
                  <c:v>Межбюджетный трансферты -103,3 (6,31%)</c:v>
                </c:pt>
              </c:strCache>
            </c:strRef>
          </c:cat>
          <c:val>
            <c:numRef>
              <c:f>'[Диаграммы расходы общее 2022.xls]Лист2'!$C$1:$C$10</c:f>
              <c:numCache>
                <c:formatCode>#,##0.0</c:formatCode>
                <c:ptCount val="10"/>
                <c:pt idx="0">
                  <c:v>102.3</c:v>
                </c:pt>
                <c:pt idx="1">
                  <c:v>1.4</c:v>
                </c:pt>
                <c:pt idx="2">
                  <c:v>15</c:v>
                </c:pt>
                <c:pt idx="3">
                  <c:v>92.9</c:v>
                </c:pt>
                <c:pt idx="4">
                  <c:v>98.2</c:v>
                </c:pt>
                <c:pt idx="5">
                  <c:v>753.9</c:v>
                </c:pt>
                <c:pt idx="6">
                  <c:v>133.1</c:v>
                </c:pt>
                <c:pt idx="7">
                  <c:v>308.39999999999998</c:v>
                </c:pt>
                <c:pt idx="8">
                  <c:v>27.6</c:v>
                </c:pt>
                <c:pt idx="9">
                  <c:v>103.3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2109567251715245"/>
          <c:y val="0.57926644514245895"/>
          <c:w val="0.75334668307765384"/>
          <c:h val="0.41229715216827761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8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3175">
      <a:noFill/>
      <a:prstDash val="solid"/>
    </a:ln>
  </c:spPr>
  <c:txPr>
    <a:bodyPr/>
    <a:lstStyle/>
    <a:p>
      <a:pPr>
        <a:defRPr sz="135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6849962006228572E-3"/>
          <c:y val="2.1222080525331709E-2"/>
          <c:w val="0.91562675942658933"/>
          <c:h val="0.9087728432065468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270000" h="635000"/>
              <a:bevelB w="635000" h="1270000"/>
            </a:sp3d>
          </c:spPr>
          <c:explosion val="29"/>
          <c:dPt>
            <c:idx val="0"/>
            <c:bubble3D val="0"/>
            <c:explosion val="6"/>
          </c:dPt>
          <c:dPt>
            <c:idx val="1"/>
            <c:bubble3D val="0"/>
            <c:explosion val="21"/>
          </c:dPt>
          <c:dPt>
            <c:idx val="2"/>
            <c:bubble3D val="0"/>
            <c:explosion val="12"/>
          </c:dPt>
          <c:dPt>
            <c:idx val="3"/>
            <c:bubble3D val="0"/>
            <c:explosion val="5"/>
          </c:dPt>
          <c:dLbls>
            <c:dLbl>
              <c:idx val="0"/>
              <c:layout>
                <c:manualLayout>
                  <c:x val="-2.1266422955324837E-2"/>
                  <c:y val="-5.316755585076832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7861329589291316E-2"/>
                  <c:y val="1.973229818631001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4775871199146418E-2"/>
                  <c:y val="-8.905585549596144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'[Диаграмма расход анализ 2022.xlsx]Лист5'!$B$6:$E$6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'[Диаграмма расход анализ 2022.xlsx]Лист5'!$B$4:$E$4</c:f>
              <c:numCache>
                <c:formatCode>General</c:formatCode>
                <c:ptCount val="4"/>
                <c:pt idx="0">
                  <c:v>38.700000000000003</c:v>
                </c:pt>
                <c:pt idx="1">
                  <c:v>68.5</c:v>
                </c:pt>
                <c:pt idx="2">
                  <c:v>1.6</c:v>
                </c:pt>
                <c:pt idx="3">
                  <c:v>80.5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2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69408429674016325"/>
          <c:h val="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96850" h="654050"/>
              <a:bevelB w="184150" h="114300"/>
            </a:sp3d>
          </c:spPr>
          <c:explosion val="25"/>
          <c:dPt>
            <c:idx val="0"/>
            <c:bubble3D val="0"/>
            <c:explosion val="21"/>
          </c:dPt>
          <c:cat>
            <c:strRef>
              <c:f>'[Диаграмма расход анализ 2022.xlsx]Лист1'!$A$3:$A$8</c:f>
              <c:strCache>
                <c:ptCount val="6"/>
                <c:pt idx="0">
                  <c:v>НП Жилье и городская среда</c:v>
                </c:pt>
                <c:pt idx="1">
                  <c:v>НП Культура</c:v>
                </c:pt>
                <c:pt idx="2">
                  <c:v>НП Образование</c:v>
                </c:pt>
                <c:pt idx="3">
                  <c:v>НП Демография</c:v>
                </c:pt>
                <c:pt idx="4">
                  <c:v>НП Цифровая экономика РФ</c:v>
                </c:pt>
                <c:pt idx="5">
                  <c:v>НП Экология</c:v>
                </c:pt>
              </c:strCache>
            </c:strRef>
          </c:cat>
          <c:val>
            <c:numRef>
              <c:f>'[Диаграмма расход анализ 2022.xlsx]Лист1'!$B$3:$B$8</c:f>
              <c:numCache>
                <c:formatCode>General</c:formatCode>
                <c:ptCount val="6"/>
                <c:pt idx="0">
                  <c:v>13694.6</c:v>
                </c:pt>
                <c:pt idx="1">
                  <c:v>6306.5</c:v>
                </c:pt>
                <c:pt idx="2">
                  <c:v>2461.8000000000002</c:v>
                </c:pt>
                <c:pt idx="3">
                  <c:v>1231.0999999999999</c:v>
                </c:pt>
                <c:pt idx="4">
                  <c:v>792.5</c:v>
                </c:pt>
                <c:pt idx="5">
                  <c:v>2892.9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8411429701885229"/>
          <c:y val="8.3326116098825287E-2"/>
          <c:w val="0.29345320360819788"/>
          <c:h val="0.8603393393122144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>
          <a:alpha val="40000"/>
        </a:schemeClr>
      </a:glow>
      <a:softEdge rad="1193800"/>
    </a:effectLst>
    <a:scene3d>
      <a:camera prst="orthographicFront"/>
      <a:lightRig rig="threePt" dir="t"/>
    </a:scene3d>
    <a:sp3d>
      <a:bevelT w="69850"/>
    </a:sp3d>
  </c:sp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 dirty="0">
                <a:effectLst/>
              </a:rPr>
              <a:t>Направленность расходов </a:t>
            </a:r>
          </a:p>
          <a:p>
            <a:pPr>
              <a:defRPr/>
            </a:pPr>
            <a:r>
              <a:rPr lang="ru-RU" sz="1800" b="1" i="0" u="none" strike="noStrike" baseline="0" dirty="0">
                <a:effectLst/>
              </a:rPr>
              <a:t>районного бюджета в 2022 году</a:t>
            </a:r>
            <a:endParaRPr lang="ru-RU" b="1" dirty="0"/>
          </a:p>
        </c:rich>
      </c:tx>
      <c:layout>
        <c:manualLayout>
          <c:xMode val="edge"/>
          <c:yMode val="edge"/>
          <c:x val="0.17021768114088215"/>
          <c:y val="0"/>
        </c:manualLayout>
      </c:layout>
      <c:overlay val="0"/>
      <c:spPr>
        <a:effectLst>
          <a:outerShdw blurRad="50800" dist="63500" dir="2700000" algn="tl" rotWithShape="0">
            <a:prstClr val="black">
              <a:alpha val="18000"/>
            </a:prstClr>
          </a:outerShdw>
        </a:effectLst>
      </c:spPr>
    </c:title>
    <c:autoTitleDeleted val="0"/>
    <c:view3D>
      <c:rotX val="30"/>
      <c:rotY val="1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154726635312121E-2"/>
          <c:y val="0.15392420813557664"/>
          <c:w val="0.90335776734683804"/>
          <c:h val="0.7767891829920644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270000" h="635000"/>
              <a:bevelB w="635000" h="1270000"/>
            </a:sp3d>
          </c:spPr>
          <c:explosion val="25"/>
          <c:dPt>
            <c:idx val="0"/>
            <c:bubble3D val="0"/>
            <c:explosion val="17"/>
          </c:dPt>
          <c:dPt>
            <c:idx val="1"/>
            <c:bubble3D val="0"/>
            <c:explosion val="12"/>
          </c:dPt>
          <c:dPt>
            <c:idx val="2"/>
            <c:bubble3D val="0"/>
            <c:explosion val="11"/>
          </c:dPt>
          <c:dLbls>
            <c:dLbl>
              <c:idx val="0"/>
              <c:layout>
                <c:manualLayout>
                  <c:x val="3.2914737311581933E-2"/>
                  <c:y val="-0.10334194832060385"/>
                </c:manualLayout>
              </c:layout>
              <c:tx>
                <c:rich>
                  <a:bodyPr/>
                  <a:lstStyle/>
                  <a:p>
                    <a:r>
                      <a:rPr lang="ru-RU" sz="1400" b="1"/>
                      <a:t>Расходы социального характера  74,7%</a:t>
                    </a:r>
                  </a:p>
                  <a:p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4567247157723217E-2"/>
                  <c:y val="-0.25707897472996483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Расходы в экономику и ЖКХ   11,7%</a:t>
                    </a:r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0278153475739984E-2"/>
                  <c:y val="3.3020702288147637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Прочие расходы  13,6%</a:t>
                    </a:r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'[Диаграмма расход анализ 2022.xlsx]Лист6'!$N$4:$N$6</c:f>
              <c:strCache>
                <c:ptCount val="3"/>
                <c:pt idx="0">
                  <c:v>Расходы социального характера  70.1%</c:v>
                </c:pt>
                <c:pt idx="1">
                  <c:v>Расходы в экономику и ЖКХ   15.0%</c:v>
                </c:pt>
                <c:pt idx="2">
                  <c:v>Прочие расходы  14.9%</c:v>
                </c:pt>
              </c:strCache>
            </c:strRef>
          </c:cat>
          <c:val>
            <c:numRef>
              <c:f>'[Диаграмма расход анализ 2022.xlsx]Лист6'!$O$4:$O$6</c:f>
              <c:numCache>
                <c:formatCode>#,##0.00</c:formatCode>
                <c:ptCount val="3"/>
                <c:pt idx="0">
                  <c:v>74.751071073146406</c:v>
                </c:pt>
                <c:pt idx="1">
                  <c:v>11.682517868740778</c:v>
                </c:pt>
                <c:pt idx="2">
                  <c:v>13.566411058112818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noFill/>
    <a:ln>
      <a:noFill/>
    </a:ln>
    <a:scene3d>
      <a:camera prst="orthographicFront"/>
      <a:lightRig rig="threePt" dir="t"/>
    </a:scene3d>
    <a:sp3d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  </a:t>
            </a:r>
          </a:p>
          <a:p>
            <a:pPr>
              <a:defRPr sz="1200"/>
            </a:pPr>
            <a:r>
              <a:rPr lang="ru-RU" sz="1200" dirty="0" smtClean="0"/>
              <a:t>тыс. рублей</a:t>
            </a:r>
            <a:endParaRPr lang="ru-RU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6.6554449924851114E-3"/>
                  <c:y val="-3.8840098068699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138849.79999999999</c:v>
                </c:pt>
                <c:pt idx="1">
                  <c:v>76853.100000000006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Уточнение бюджета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9932669954910668E-2"/>
                  <c:y val="-4.5313447746815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9831674887276671E-3"/>
                  <c:y val="-7.7680196137398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147907.29999999999</c:v>
                </c:pt>
                <c:pt idx="1">
                  <c:v>96901.8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967808"/>
        <c:axId val="126969344"/>
      </c:barChart>
      <c:catAx>
        <c:axId val="126967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6969344"/>
        <c:crosses val="autoZero"/>
        <c:auto val="1"/>
        <c:lblAlgn val="ctr"/>
        <c:lblOffset val="100"/>
        <c:noMultiLvlLbl val="0"/>
      </c:catAx>
      <c:valAx>
        <c:axId val="126969344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crossAx val="1269678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973774402424897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тыс. руб.</a:t>
            </a:r>
            <a:endParaRPr lang="ru-RU" sz="1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6318167930835967"/>
          <c:y val="0.20294441663553597"/>
          <c:w val="0.44204747452303278"/>
          <c:h val="0.6161532836441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041965034188119E-2"/>
                  <c:y val="5.3759970199197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0.00</c:formatCode>
                <c:ptCount val="2"/>
                <c:pt idx="0" formatCode="General">
                  <c:v>3542.8</c:v>
                </c:pt>
                <c:pt idx="1">
                  <c:v>6157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615946712991485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0167860136752481E-3"/>
                  <c:y val="6.7199962748997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0.00</c:formatCode>
                <c:ptCount val="2"/>
                <c:pt idx="0" formatCode="General">
                  <c:v>3520.9</c:v>
                </c:pt>
                <c:pt idx="1">
                  <c:v>6562.7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142912"/>
        <c:axId val="127177472"/>
      </c:barChart>
      <c:catAx>
        <c:axId val="127142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7177472"/>
        <c:crosses val="autoZero"/>
        <c:auto val="1"/>
        <c:lblAlgn val="ctr"/>
        <c:lblOffset val="100"/>
        <c:noMultiLvlLbl val="0"/>
      </c:catAx>
      <c:valAx>
        <c:axId val="12717747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271429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</a:t>
            </a:r>
          </a:p>
          <a:p>
            <a:pPr>
              <a:defRPr sz="1200"/>
            </a:pPr>
            <a:r>
              <a:rPr lang="ru-RU" sz="1200" dirty="0" smtClean="0"/>
              <a:t>тыс. руб.</a:t>
            </a:r>
            <a:endParaRPr lang="ru-RU" sz="1200" dirty="0"/>
          </a:p>
        </c:rich>
      </c:tx>
      <c:layout>
        <c:manualLayout>
          <c:xMode val="edge"/>
          <c:yMode val="edge"/>
          <c:x val="0.20805863742412459"/>
          <c:y val="4.254712322130799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719007231519731"/>
          <c:y val="0.25412086128519384"/>
          <c:w val="0.45006426053670806"/>
          <c:h val="0.564976742290972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4.0083930068376241E-3"/>
                  <c:y val="-4.2547346486158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4050358041025746E-2"/>
                  <c:y val="1.21563847103310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74363.3</c:v>
                </c:pt>
                <c:pt idx="1">
                  <c:v>83590.8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4.4092323075213866E-2"/>
                  <c:y val="5.68626248235355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72667.5</c:v>
                </c:pt>
                <c:pt idx="1">
                  <c:v>79390.399999999994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329792"/>
        <c:axId val="127331328"/>
      </c:barChart>
      <c:catAx>
        <c:axId val="12732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7331328"/>
        <c:crosses val="autoZero"/>
        <c:auto val="1"/>
        <c:lblAlgn val="ctr"/>
        <c:lblOffset val="100"/>
        <c:noMultiLvlLbl val="0"/>
      </c:catAx>
      <c:valAx>
        <c:axId val="127331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7329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тыс. руб.</a:t>
            </a:r>
            <a:endParaRPr lang="ru-RU" sz="1200" dirty="0"/>
          </a:p>
        </c:rich>
      </c:tx>
      <c:layout>
        <c:manualLayout>
          <c:xMode val="edge"/>
          <c:yMode val="edge"/>
          <c:x val="0.1646477411600731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318167930835967"/>
          <c:y val="0.20294441663553597"/>
          <c:w val="0.44204747452303278"/>
          <c:h val="0.6161532836441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8058751047863369E-2"/>
                  <c:y val="1.34399925497994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0.00</c:formatCode>
                <c:ptCount val="2"/>
                <c:pt idx="0" formatCode="General">
                  <c:v>3161.96</c:v>
                </c:pt>
                <c:pt idx="1">
                  <c:v>830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615946712991485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0167860136752481E-3"/>
                  <c:y val="4.7039973924297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0.00</c:formatCode>
                <c:ptCount val="2"/>
                <c:pt idx="0" formatCode="General">
                  <c:v>3161.96</c:v>
                </c:pt>
                <c:pt idx="1">
                  <c:v>3610.1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800448"/>
        <c:axId val="127801984"/>
      </c:barChart>
      <c:catAx>
        <c:axId val="12780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7801984"/>
        <c:crosses val="autoZero"/>
        <c:auto val="1"/>
        <c:lblAlgn val="ctr"/>
        <c:lblOffset val="100"/>
        <c:noMultiLvlLbl val="0"/>
      </c:catAx>
      <c:valAx>
        <c:axId val="127801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78004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     тыс. рублей</a:t>
            </a:r>
            <a:endParaRPr lang="ru-RU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277224962425557E-3"/>
                  <c:y val="3.2366748390582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658811494739578E-2"/>
                  <c:y val="0.142413692918563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9827.6</c:v>
                </c:pt>
                <c:pt idx="1">
                  <c:v>11597.6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Уточнение бюджета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6604685433274713E-2"/>
                  <c:y val="-5.1786797424932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621517944547105E-2"/>
                  <c:y val="3.8840098068699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9365.2000000000007</c:v>
                </c:pt>
                <c:pt idx="1">
                  <c:v>11721.6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618432"/>
        <c:axId val="127620224"/>
      </c:barChart>
      <c:catAx>
        <c:axId val="12761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7620224"/>
        <c:crosses val="autoZero"/>
        <c:auto val="1"/>
        <c:lblAlgn val="ctr"/>
        <c:lblOffset val="100"/>
        <c:noMultiLvlLbl val="0"/>
      </c:catAx>
      <c:valAx>
        <c:axId val="127620224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27618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ru-RU" sz="1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зарегистрированной безработицы, %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899094545050563"/>
          <c:y val="0.26312230739794379"/>
          <c:w val="0.78564659482279742"/>
          <c:h val="0.56088639507022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5.4735297610610315E-2"/>
                  <c:y val="-4.3112493673542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7776493323618519E-2"/>
                  <c:y val="-5.222732044031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5.2</c:v>
                </c:pt>
                <c:pt idx="1">
                  <c:v>4.5</c:v>
                </c:pt>
                <c:pt idx="2">
                  <c:v>1.2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621888"/>
        <c:axId val="121525376"/>
      </c:lineChart>
      <c:catAx>
        <c:axId val="121621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1525376"/>
        <c:crosses val="autoZero"/>
        <c:auto val="1"/>
        <c:lblAlgn val="ctr"/>
        <c:lblOffset val="100"/>
        <c:noMultiLvlLbl val="0"/>
      </c:catAx>
      <c:valAx>
        <c:axId val="121525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121621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тыс. руб.</a:t>
            </a:r>
            <a:endParaRPr lang="ru-RU" sz="1200" dirty="0"/>
          </a:p>
        </c:rich>
      </c:tx>
      <c:layout>
        <c:manualLayout>
          <c:xMode val="edge"/>
          <c:yMode val="edge"/>
          <c:x val="0.13448296101271764"/>
          <c:y val="9.0626895493631135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0.0</c:formatCode>
                <c:ptCount val="2"/>
                <c:pt idx="0">
                  <c:v>1241.33</c:v>
                </c:pt>
                <c:pt idx="1">
                  <c:v>2206.6999999999998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9932669954910668E-2"/>
                  <c:y val="2.5893398712466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0.0</c:formatCode>
                <c:ptCount val="2"/>
                <c:pt idx="0">
                  <c:v>1241.33</c:v>
                </c:pt>
                <c:pt idx="1">
                  <c:v>2896.8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764352"/>
        <c:axId val="127765888"/>
      </c:barChart>
      <c:catAx>
        <c:axId val="12776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7765888"/>
        <c:crosses val="autoZero"/>
        <c:auto val="1"/>
        <c:lblAlgn val="ctr"/>
        <c:lblOffset val="100"/>
        <c:noMultiLvlLbl val="0"/>
      </c:catAx>
      <c:valAx>
        <c:axId val="127765888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1277643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тыс. руб.</a:t>
            </a:r>
            <a:endParaRPr lang="ru-RU" sz="1200" dirty="0"/>
          </a:p>
        </c:rich>
      </c:tx>
      <c:layout>
        <c:manualLayout>
          <c:xMode val="edge"/>
          <c:yMode val="edge"/>
          <c:x val="0.1118572052600216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318167930835967"/>
          <c:y val="0.20294441663553597"/>
          <c:w val="0.44204747452303278"/>
          <c:h val="0.6161532836441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8.0167860136752481E-3"/>
                  <c:y val="8.78518417672653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0.00</c:formatCode>
                <c:ptCount val="2"/>
                <c:pt idx="0">
                  <c:v>161.6</c:v>
                </c:pt>
                <c:pt idx="1">
                  <c:v>825.8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41965034188119E-2"/>
                  <c:y val="2.0685062544671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025179020512873E-2"/>
                  <c:y val="2.60674426069866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0.00</c:formatCode>
                <c:ptCount val="2"/>
                <c:pt idx="0">
                  <c:v>364.6</c:v>
                </c:pt>
                <c:pt idx="1">
                  <c:v>1022.8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375040"/>
        <c:axId val="128380928"/>
      </c:barChart>
      <c:catAx>
        <c:axId val="12837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8380928"/>
        <c:crosses val="autoZero"/>
        <c:auto val="1"/>
        <c:lblAlgn val="ctr"/>
        <c:lblOffset val="100"/>
        <c:noMultiLvlLbl val="0"/>
      </c:catAx>
      <c:valAx>
        <c:axId val="128380928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crossAx val="1283750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Финансирование </a:t>
            </a:r>
            <a:r>
              <a:rPr lang="ru-RU" dirty="0" smtClean="0"/>
              <a:t>программы, тыс. руб.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3.3277224962425557E-3"/>
                  <c:y val="1.0918231307632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520784902306483E-2"/>
                  <c:y val="3.35954735188153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24874.9</c:v>
                </c:pt>
                <c:pt idx="1">
                  <c:v>39048.9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73-4F75-AA8E-C7032BF685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277224962425557E-2"/>
                  <c:y val="-4.8711651086387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3277224962425557E-2"/>
                  <c:y val="-2.51995809989366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25983.599999999999</c:v>
                </c:pt>
                <c:pt idx="1">
                  <c:v>40884.9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73-4F75-AA8E-C7032BF68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259584"/>
        <c:axId val="128261120"/>
      </c:barChart>
      <c:catAx>
        <c:axId val="12825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8261120"/>
        <c:crosses val="autoZero"/>
        <c:auto val="1"/>
        <c:lblAlgn val="ctr"/>
        <c:lblOffset val="100"/>
        <c:noMultiLvlLbl val="0"/>
      </c:catAx>
      <c:valAx>
        <c:axId val="128261120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28259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63"/>
          <c:w val="0.36029592099829577"/>
          <c:h val="0.71163826718113665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тыс. руб.</a:t>
            </a:r>
            <a:endParaRPr lang="ru-RU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4.3260392451153235E-2"/>
                  <c:y val="2.6035599219134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520784902306469E-2"/>
                  <c:y val="3.35954735188153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67145.100000000006</c:v>
                </c:pt>
                <c:pt idx="1">
                  <c:v>102170.6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73-4F75-AA8E-C7032BF685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949502466183008E-2"/>
                  <c:y val="1.1757952820057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6503952391034153E-2"/>
                  <c:y val="-2.51995809989366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76278.899999999994</c:v>
                </c:pt>
                <c:pt idx="1">
                  <c:v>133912.20000000001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73-4F75-AA8E-C7032BF68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054208"/>
        <c:axId val="129055744"/>
      </c:barChart>
      <c:catAx>
        <c:axId val="12905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9055744"/>
        <c:crosses val="autoZero"/>
        <c:auto val="1"/>
        <c:lblAlgn val="ctr"/>
        <c:lblOffset val="100"/>
        <c:noMultiLvlLbl val="0"/>
      </c:catAx>
      <c:valAx>
        <c:axId val="129055744"/>
        <c:scaling>
          <c:orientation val="minMax"/>
        </c:scaling>
        <c:delete val="0"/>
        <c:axPos val="l"/>
        <c:majorGridlines/>
        <c:numFmt formatCode="#,##0.0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290542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57"/>
          <c:w val="0.36029592099829577"/>
          <c:h val="0.71163826718113665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</a:t>
            </a:r>
          </a:p>
          <a:p>
            <a:pPr>
              <a:defRPr sz="1200"/>
            </a:pPr>
            <a:r>
              <a:rPr lang="ru-RU" sz="1200" dirty="0" smtClean="0"/>
              <a:t>тыс. руб.</a:t>
            </a:r>
            <a:endParaRPr lang="ru-RU" sz="1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876564029573234"/>
          <c:y val="0.22656124628127738"/>
          <c:w val="0.45098893623978886"/>
          <c:h val="0.63175542223703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18796</c:v>
                </c:pt>
                <c:pt idx="1">
                  <c:v>20843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26856.1</c:v>
                </c:pt>
                <c:pt idx="1">
                  <c:v>30211.5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906752"/>
        <c:axId val="128908288"/>
      </c:barChart>
      <c:catAx>
        <c:axId val="12890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8908288"/>
        <c:crosses val="autoZero"/>
        <c:auto val="1"/>
        <c:lblAlgn val="ctr"/>
        <c:lblOffset val="100"/>
        <c:noMultiLvlLbl val="0"/>
      </c:catAx>
      <c:valAx>
        <c:axId val="128908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8906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</a:t>
            </a:r>
          </a:p>
          <a:p>
            <a:pPr>
              <a:defRPr sz="1200"/>
            </a:pPr>
            <a:r>
              <a:rPr lang="ru-RU" sz="1200" dirty="0" smtClean="0"/>
              <a:t>млн. руб.</a:t>
            </a:r>
            <a:endParaRPr lang="ru-RU" sz="1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876564029573234"/>
          <c:y val="0.22656124628127738"/>
          <c:w val="0.45098893623978886"/>
          <c:h val="0.63175542223703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585.1</c:v>
                </c:pt>
                <c:pt idx="1">
                  <c:v>654.70000000000005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915837443638339E-2"/>
                  <c:y val="2.4495349282178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585.29999999999995</c:v>
                </c:pt>
                <c:pt idx="1">
                  <c:v>772.8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272064"/>
        <c:axId val="129273856"/>
      </c:barChart>
      <c:catAx>
        <c:axId val="12927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9273856"/>
        <c:crosses val="autoZero"/>
        <c:auto val="1"/>
        <c:lblAlgn val="ctr"/>
        <c:lblOffset val="100"/>
        <c:noMultiLvlLbl val="0"/>
      </c:catAx>
      <c:valAx>
        <c:axId val="129273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9272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4.51177259374281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2614.5</c:v>
                </c:pt>
                <c:pt idx="1">
                  <c:v>3513.5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6.972739463057076E-2"/>
                  <c:y val="-3.52738584601710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2604.8000000000002</c:v>
                </c:pt>
                <c:pt idx="1">
                  <c:v>3499.1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596800"/>
        <c:axId val="129602688"/>
      </c:barChart>
      <c:catAx>
        <c:axId val="129596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9602688"/>
        <c:crosses val="autoZero"/>
        <c:auto val="1"/>
        <c:lblAlgn val="ctr"/>
        <c:lblOffset val="100"/>
        <c:noMultiLvlLbl val="0"/>
      </c:catAx>
      <c:valAx>
        <c:axId val="129602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5968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</a:t>
            </a:r>
            <a:r>
              <a:rPr lang="ru-RU" sz="1200" b="1" i="0" u="none" strike="noStrike" baseline="0" dirty="0" smtClean="0">
                <a:effectLst/>
              </a:rPr>
              <a:t>, </a:t>
            </a:r>
          </a:p>
          <a:p>
            <a:pPr>
              <a:defRPr sz="1200"/>
            </a:pPr>
            <a:r>
              <a:rPr lang="ru-RU" sz="1200" b="1" i="0" u="none" strike="noStrike" baseline="0" dirty="0" smtClean="0">
                <a:effectLst/>
              </a:rPr>
              <a:t>тыс. руб.</a:t>
            </a:r>
            <a:endParaRPr lang="ru-RU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459.2</c:v>
                </c:pt>
                <c:pt idx="1">
                  <c:v>1783.1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709.2</c:v>
                </c:pt>
                <c:pt idx="1">
                  <c:v>797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141184"/>
        <c:axId val="130151168"/>
      </c:barChart>
      <c:catAx>
        <c:axId val="1301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0151168"/>
        <c:crosses val="autoZero"/>
        <c:auto val="1"/>
        <c:lblAlgn val="ctr"/>
        <c:lblOffset val="100"/>
        <c:noMultiLvlLbl val="0"/>
      </c:catAx>
      <c:valAx>
        <c:axId val="1301511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0141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Финансирование программы, тыс. руб.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352988373997057"/>
          <c:y val="0.18943822803586571"/>
          <c:w val="0.52108072703455055"/>
          <c:h val="0.56357871655136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4557065662354679E-2"/>
                  <c:y val="-6.02250805688282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5916161781562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311667.90000000002</c:v>
                </c:pt>
                <c:pt idx="1">
                  <c:v>288931.20000000001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4954969706893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306675.09999999998</c:v>
                </c:pt>
                <c:pt idx="1">
                  <c:v>289580.90000000002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925888"/>
        <c:axId val="129927424"/>
      </c:barChart>
      <c:catAx>
        <c:axId val="12992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9927424"/>
        <c:crosses val="autoZero"/>
        <c:auto val="1"/>
        <c:lblAlgn val="ctr"/>
        <c:lblOffset val="100"/>
        <c:noMultiLvlLbl val="0"/>
      </c:catAx>
      <c:valAx>
        <c:axId val="12992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99258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74"/>
          <c:w val="0.36029592099829577"/>
          <c:h val="0.711638267181136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76564029573234"/>
          <c:y val="0.22656124628127738"/>
          <c:w val="0.45098893623978886"/>
          <c:h val="0.63175542223703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0.0</c:formatCode>
                <c:ptCount val="2"/>
                <c:pt idx="0">
                  <c:v>45909.1</c:v>
                </c:pt>
                <c:pt idx="1">
                  <c:v>45157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277224962425557E-2"/>
                  <c:y val="1.4697441025071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0.0</c:formatCode>
                <c:ptCount val="2"/>
                <c:pt idx="0">
                  <c:v>44481</c:v>
                </c:pt>
                <c:pt idx="1">
                  <c:v>49005.372000000003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931328"/>
        <c:axId val="130941312"/>
      </c:barChart>
      <c:catAx>
        <c:axId val="13093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0941312"/>
        <c:crosses val="autoZero"/>
        <c:auto val="1"/>
        <c:lblAlgn val="ctr"/>
        <c:lblOffset val="100"/>
        <c:noMultiLvlLbl val="0"/>
      </c:catAx>
      <c:valAx>
        <c:axId val="130941312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130931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9311596405430844"/>
          <c:y val="0.2638661290720784"/>
          <c:w val="0.30039691606592978"/>
          <c:h val="0.71163826718113654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среднемесячной заработной платы, рублей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32085.599999999999</c:v>
                </c:pt>
                <c:pt idx="1">
                  <c:v>35025</c:v>
                </c:pt>
                <c:pt idx="2">
                  <c:v>41267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566336"/>
        <c:axId val="121567872"/>
      </c:barChart>
      <c:catAx>
        <c:axId val="12156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300" baseline="0"/>
            </a:pPr>
            <a:endParaRPr lang="ru-RU"/>
          </a:p>
        </c:txPr>
        <c:crossAx val="121567872"/>
        <c:crosses val="autoZero"/>
        <c:auto val="1"/>
        <c:lblAlgn val="ctr"/>
        <c:lblOffset val="100"/>
        <c:noMultiLvlLbl val="0"/>
      </c:catAx>
      <c:valAx>
        <c:axId val="12156787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21566336"/>
        <c:crosses val="autoZero"/>
        <c:crossBetween val="between"/>
      </c:valAx>
      <c:spPr>
        <a:solidFill>
          <a:schemeClr val="bg2">
            <a:lumMod val="9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тыс. руб.</a:t>
            </a:r>
            <a:endParaRPr lang="ru-RU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8052716755694224E-3"/>
                  <c:y val="-9.819683198452697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432,</a:t>
                    </a:r>
                    <a:r>
                      <a:rPr lang="ru-RU" baseline="0" dirty="0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832757752741589E-3"/>
                  <c:y val="8.16831815942147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150</c:v>
                </c:pt>
                <c:pt idx="1">
                  <c:v>356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638537938590117E-2"/>
                  <c:y val="1.563624297978284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403,7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250026904631115E-2"/>
                  <c:y val="8.16831815942147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140</c:v>
                </c:pt>
                <c:pt idx="1">
                  <c:v>356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92256"/>
        <c:axId val="131393792"/>
      </c:barChart>
      <c:catAx>
        <c:axId val="13139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1393792"/>
        <c:crosses val="autoZero"/>
        <c:auto val="1"/>
        <c:lblAlgn val="ctr"/>
        <c:lblOffset val="100"/>
        <c:noMultiLvlLbl val="0"/>
      </c:catAx>
      <c:valAx>
        <c:axId val="1313937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1392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945411906077076"/>
          <c:y val="0.17644433137340698"/>
          <c:w val="0.34410207132506965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программы, тыс. руб.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первоначальному бюджету)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7612.9</c:v>
                </c:pt>
                <c:pt idx="1">
                  <c:v>8457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12423.1</c:v>
                </c:pt>
                <c:pt idx="1">
                  <c:v>16060.2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426560"/>
        <c:axId val="131428352"/>
      </c:barChart>
      <c:catAx>
        <c:axId val="13142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1428352"/>
        <c:crosses val="autoZero"/>
        <c:auto val="1"/>
        <c:lblAlgn val="ctr"/>
        <c:lblOffset val="100"/>
        <c:noMultiLvlLbl val="0"/>
      </c:catAx>
      <c:valAx>
        <c:axId val="131428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3142656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</a:t>
            </a:r>
            <a:r>
              <a:rPr lang="ru-RU" sz="1200" baseline="0" dirty="0" smtClean="0"/>
              <a:t>  </a:t>
            </a:r>
            <a:r>
              <a:rPr lang="ru-RU" sz="1200" dirty="0" smtClean="0"/>
              <a:t>тыс. рублей</a:t>
            </a:r>
            <a:endParaRPr lang="ru-RU" sz="1200" dirty="0"/>
          </a:p>
        </c:rich>
      </c:tx>
      <c:layout>
        <c:manualLayout>
          <c:xMode val="edge"/>
          <c:yMode val="edge"/>
          <c:x val="0.20505557034543331"/>
          <c:y val="1.294669935623302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87959</c:v>
                </c:pt>
                <c:pt idx="1">
                  <c:v>100650.7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118859.9</c:v>
                </c:pt>
                <c:pt idx="1">
                  <c:v>121692.9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729280"/>
        <c:axId val="131730816"/>
      </c:barChart>
      <c:catAx>
        <c:axId val="131729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1730816"/>
        <c:crosses val="autoZero"/>
        <c:auto val="1"/>
        <c:lblAlgn val="ctr"/>
        <c:lblOffset val="100"/>
        <c:noMultiLvlLbl val="0"/>
      </c:catAx>
      <c:valAx>
        <c:axId val="131730816"/>
        <c:scaling>
          <c:orientation val="minMax"/>
        </c:scaling>
        <c:delete val="0"/>
        <c:axPos val="l"/>
        <c:majorGridlines/>
        <c:numFmt formatCode="#,##0.0" sourceLinked="1"/>
        <c:majorTickMark val="none"/>
        <c:minorTickMark val="none"/>
        <c:tickLblPos val="nextTo"/>
        <c:crossAx val="131729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</a:t>
            </a:r>
            <a:r>
              <a:rPr lang="ru-RU" sz="1200" baseline="0" dirty="0" smtClean="0"/>
              <a:t>    </a:t>
            </a:r>
            <a:r>
              <a:rPr lang="ru-RU" sz="1200" dirty="0" smtClean="0"/>
              <a:t>тыс. рублей</a:t>
            </a:r>
            <a:endParaRPr lang="ru-RU" sz="1200" dirty="0"/>
          </a:p>
        </c:rich>
      </c:tx>
      <c:layout>
        <c:manualLayout>
          <c:xMode val="edge"/>
          <c:yMode val="edge"/>
          <c:x val="0.13517339792433963"/>
          <c:y val="3.236674839058255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3.3277224962425557E-3"/>
                  <c:y val="-2.5893398712466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30</c:v>
                </c:pt>
                <c:pt idx="1">
                  <c:v>83.6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196992"/>
        <c:axId val="132206976"/>
      </c:barChart>
      <c:catAx>
        <c:axId val="13219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2206976"/>
        <c:crosses val="autoZero"/>
        <c:auto val="1"/>
        <c:lblAlgn val="ctr"/>
        <c:lblOffset val="100"/>
        <c:noMultiLvlLbl val="0"/>
      </c:catAx>
      <c:valAx>
        <c:axId val="132206976"/>
        <c:scaling>
          <c:orientation val="minMax"/>
        </c:scaling>
        <c:delete val="0"/>
        <c:axPos val="l"/>
        <c:majorGridlines/>
        <c:numFmt formatCode="#,##0.0" sourceLinked="1"/>
        <c:majorTickMark val="none"/>
        <c:minorTickMark val="none"/>
        <c:tickLblPos val="nextTo"/>
        <c:crossAx val="132196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346"/>
          <c:w val="0.36029592099829577"/>
          <c:h val="0.711638267181136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Финансирование </a:t>
            </a:r>
            <a:r>
              <a:rPr lang="ru-RU" sz="1200" dirty="0" smtClean="0"/>
              <a:t>программы, тыс. руб.</a:t>
            </a:r>
            <a:endParaRPr lang="ru-RU" sz="1200" dirty="0"/>
          </a:p>
        </c:rich>
      </c:tx>
      <c:layout>
        <c:manualLayout>
          <c:xMode val="edge"/>
          <c:yMode val="edge"/>
          <c:x val="8.7213920675480519E-2"/>
          <c:y val="2.946381426011490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(по превоначальному бюджету)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9974.5</c:v>
                </c:pt>
                <c:pt idx="1">
                  <c:v>10825.6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Кассовое исполнение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156490548669196E-2"/>
                  <c:y val="-2.3571051408091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11076.9</c:v>
                </c:pt>
                <c:pt idx="1">
                  <c:v>13835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122112"/>
        <c:axId val="132123648"/>
      </c:barChart>
      <c:catAx>
        <c:axId val="13212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2123648"/>
        <c:crosses val="autoZero"/>
        <c:auto val="1"/>
        <c:lblAlgn val="ctr"/>
        <c:lblOffset val="100"/>
        <c:noMultiLvlLbl val="0"/>
      </c:catAx>
      <c:valAx>
        <c:axId val="132123648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crossAx val="132122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73774402424886"/>
          <c:y val="0.28836173281886412"/>
          <c:w val="0.36029592099829577"/>
          <c:h val="0.711638267181136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4431976693958"/>
          <c:y val="6.4278228346316649E-2"/>
          <c:w val="0.79826932809934659"/>
          <c:h val="0.78404349595178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</c:v>
                </c:pt>
                <c:pt idx="1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666112"/>
        <c:axId val="132667648"/>
      </c:barChart>
      <c:catAx>
        <c:axId val="132666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667648"/>
        <c:crosses val="autoZero"/>
        <c:auto val="1"/>
        <c:lblAlgn val="ctr"/>
        <c:lblOffset val="100"/>
        <c:noMultiLvlLbl val="0"/>
      </c:catAx>
      <c:valAx>
        <c:axId val="132667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666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669555118504872"/>
          <c:y val="0.13914126769336513"/>
          <c:w val="0.49243253270103082"/>
          <c:h val="0.74611900466095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Оборот организаций, млн. руб.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10729</c:v>
                </c:pt>
                <c:pt idx="1">
                  <c:v>14882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229888"/>
        <c:axId val="122231424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в % к предыдущему году</c:v>
                </c:pt>
              </c:strCache>
            </c:strRef>
          </c:tx>
          <c:dLbls>
            <c:dLbl>
              <c:idx val="1"/>
              <c:layout>
                <c:manualLayout>
                  <c:x val="3.8044148263875685E-2"/>
                  <c:y val="-8.5244968533195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109.8</c:v>
                </c:pt>
                <c:pt idx="1">
                  <c:v>136.6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247040"/>
        <c:axId val="122245504"/>
      </c:lineChart>
      <c:catAx>
        <c:axId val="122229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2231424"/>
        <c:crosses val="autoZero"/>
        <c:auto val="1"/>
        <c:lblAlgn val="ctr"/>
        <c:lblOffset val="100"/>
        <c:noMultiLvlLbl val="0"/>
      </c:catAx>
      <c:valAx>
        <c:axId val="1222314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2229888"/>
        <c:crosses val="autoZero"/>
        <c:crossBetween val="between"/>
      </c:valAx>
      <c:valAx>
        <c:axId val="1222455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122247040"/>
        <c:crosses val="max"/>
        <c:crossBetween val="between"/>
      </c:valAx>
      <c:catAx>
        <c:axId val="1222470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24550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69585834949230307"/>
          <c:y val="0.40234249146207873"/>
          <c:w val="0.28240786506885851"/>
          <c:h val="0.507848242476963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'[диаграмы расходы 2022.xlsx]слайд 8'!$A$4:$A$5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'[диаграмы расходы 2022.xlsx]слайд 8'!$B$4:$B$5</c:f>
              <c:numCache>
                <c:formatCode>General</c:formatCode>
                <c:ptCount val="2"/>
                <c:pt idx="0">
                  <c:v>1622.1</c:v>
                </c:pt>
                <c:pt idx="1">
                  <c:v>1636.1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2052992"/>
        <c:axId val="122054528"/>
        <c:axId val="0"/>
      </c:bar3DChart>
      <c:catAx>
        <c:axId val="122052992"/>
        <c:scaling>
          <c:orientation val="minMax"/>
        </c:scaling>
        <c:delete val="0"/>
        <c:axPos val="b"/>
        <c:majorTickMark val="out"/>
        <c:minorTickMark val="none"/>
        <c:tickLblPos val="nextTo"/>
        <c:crossAx val="122054528"/>
        <c:crosses val="autoZero"/>
        <c:auto val="1"/>
        <c:lblAlgn val="ctr"/>
        <c:lblOffset val="100"/>
        <c:noMultiLvlLbl val="0"/>
      </c:catAx>
      <c:valAx>
        <c:axId val="122054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0529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4.873650440597372E-2"/>
          <c:w val="0.94422398879529001"/>
          <c:h val="0.94304878175555285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rgbClr val="C00000"/>
            </a:solidFill>
            <a:effectLst>
              <a:outerShdw blurRad="203200" dist="330200" dir="15360000" algn="ctr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65100"/>
            </a:sp3d>
          </c:spPr>
          <c:invertIfNegative val="0"/>
          <c:val>
            <c:numRef>
              <c:f>'всего доходов'!$C$3:$C$4</c:f>
              <c:numCache>
                <c:formatCode>General</c:formatCode>
                <c:ptCount val="2"/>
                <c:pt idx="0">
                  <c:v>1622085.3</c:v>
                </c:pt>
                <c:pt idx="1">
                  <c:v>369527.4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"/>
        <c:gapDepth val="64"/>
        <c:shape val="cylinder"/>
        <c:axId val="122076160"/>
        <c:axId val="122090240"/>
        <c:axId val="0"/>
      </c:bar3DChart>
      <c:catAx>
        <c:axId val="122076160"/>
        <c:scaling>
          <c:orientation val="minMax"/>
        </c:scaling>
        <c:delete val="1"/>
        <c:axPos val="b"/>
        <c:majorTickMark val="out"/>
        <c:minorTickMark val="none"/>
        <c:tickLblPos val="nextTo"/>
        <c:crossAx val="122090240"/>
        <c:crosses val="autoZero"/>
        <c:auto val="1"/>
        <c:lblAlgn val="ctr"/>
        <c:lblOffset val="100"/>
        <c:noMultiLvlLbl val="0"/>
      </c:catAx>
      <c:valAx>
        <c:axId val="1220902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207616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20"/>
      <c:rAngAx val="0"/>
      <c:perspective val="20"/>
    </c:view3D>
    <c:floor>
      <c:thickness val="0"/>
      <c:spPr>
        <a:scene3d>
          <a:camera prst="orthographicFront"/>
          <a:lightRig rig="threePt" dir="t"/>
        </a:scene3d>
        <a:sp3d>
          <a:bevelT w="31750"/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995764189239668E-2"/>
          <c:y val="1.7151328733010351E-2"/>
          <c:w val="0.88614429084250568"/>
          <c:h val="0.9327513772944952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00FFCC"/>
            </a:solidFill>
            <a:effectLst>
              <a:outerShdw blurRad="50800" dist="50800" dir="5400000" sx="51000" sy="51000" algn="ctr" rotWithShape="0">
                <a:srgbClr val="000000">
                  <a:alpha val="43137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8750"/>
            </a:sp3d>
          </c:spPr>
          <c:invertIfNegative val="0"/>
          <c:dPt>
            <c:idx val="0"/>
            <c:invertIfNegative val="0"/>
            <c:bubble3D val="0"/>
            <c:explosion val="27"/>
          </c:dPt>
          <c:dPt>
            <c:idx val="1"/>
            <c:invertIfNegative val="0"/>
            <c:bubble3D val="0"/>
            <c:spPr>
              <a:solidFill>
                <a:srgbClr val="99FF33"/>
              </a:solidFill>
              <a:effectLst>
                <a:outerShdw blurRad="50800" dist="50800" dir="5400000" sx="51000" sy="51000" algn="ctr" rotWithShape="0">
                  <a:srgbClr val="000000">
                    <a:alpha val="43137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/>
              </a:sp3d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50800" dist="50800" dir="5400000" sx="51000" sy="51000" algn="ctr" rotWithShape="0">
                  <a:srgbClr val="000000">
                    <a:alpha val="43137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/>
              </a:sp3d>
            </c:spPr>
          </c:dPt>
          <c:dLbls>
            <c:dLbl>
              <c:idx val="0"/>
              <c:layout>
                <c:manualLayout>
                  <c:x val="-2.0133938054389643E-2"/>
                  <c:y val="-0.16862871120682438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/>
                      <a:t>Налоговые  доходы 
</a:t>
                    </a:r>
                    <a:r>
                      <a:rPr lang="ru-RU" sz="1800" b="1" dirty="0" smtClean="0"/>
                      <a:t>350,3</a:t>
                    </a:r>
                    <a:endParaRPr lang="ru-RU" sz="1800" b="1" dirty="0"/>
                  </a:p>
                  <a:p>
                    <a:r>
                      <a:rPr lang="ru-RU" sz="1800" b="1" dirty="0"/>
                      <a:t>  (21,6%)</a:t>
                    </a:r>
                    <a:endParaRPr lang="ru-RU" sz="1400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365964099372725E-2"/>
                  <c:y val="-0.34977870907133823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/>
                      <a:t>Неналоговые доходы </a:t>
                    </a:r>
                    <a:r>
                      <a:rPr lang="ru-RU" sz="1800" b="1" dirty="0" smtClean="0"/>
                      <a:t>19,2</a:t>
                    </a:r>
                    <a:r>
                      <a:rPr lang="ru-RU" sz="1800" b="1" dirty="0"/>
                      <a:t>
(1,2%)</a:t>
                    </a:r>
                    <a:endParaRPr lang="ru-RU" sz="1200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7481753570590831E-2"/>
                  <c:y val="0.2396118791792454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/>
                      <a:t>Безвозмездные поступления</a:t>
                    </a:r>
                  </a:p>
                  <a:p>
                    <a:r>
                      <a:rPr lang="ru-RU" sz="1800" b="1" dirty="0"/>
                      <a:t>1 </a:t>
                    </a:r>
                    <a:r>
                      <a:rPr lang="ru-RU" sz="1800" b="1" dirty="0" smtClean="0"/>
                      <a:t>252,6</a:t>
                    </a:r>
                    <a:r>
                      <a:rPr lang="ru-RU" sz="1800" b="1" dirty="0"/>
                      <a:t>
(77,2%)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7888299947700918E-2"/>
                  <c:y val="-0.13324105968703515"/>
                </c:manualLayout>
              </c:layout>
              <c:tx>
                <c:rich>
                  <a:bodyPr/>
                  <a:lstStyle/>
                  <a:p>
                    <a:r>
                      <a:rPr lang="ru-RU" sz="1800"/>
                      <a:t>Безвоздмездные поступления</a:t>
                    </a:r>
                  </a:p>
                  <a:p>
                    <a:r>
                      <a:rPr lang="ru-RU" sz="1800"/>
                      <a:t> 1342,6 (0,1%)</a:t>
                    </a:r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'2021год II вар'!$A$3:$A$5</c:f>
              <c:strCache>
                <c:ptCount val="3"/>
                <c:pt idx="0">
                  <c:v>Налоговые  доходы </c:v>
                </c:pt>
                <c:pt idx="1">
                  <c:v>Неналоговые доходы</c:v>
                </c:pt>
                <c:pt idx="2">
                  <c:v>Межбюджетные трансферты</c:v>
                </c:pt>
              </c:strCache>
            </c:strRef>
          </c:cat>
          <c:val>
            <c:numRef>
              <c:f>'2021год II вар'!$B$3:$B$5</c:f>
              <c:numCache>
                <c:formatCode>0.0</c:formatCode>
                <c:ptCount val="3"/>
                <c:pt idx="0" formatCode="General">
                  <c:v>316032.90000000002</c:v>
                </c:pt>
                <c:pt idx="1">
                  <c:v>19076.5</c:v>
                </c:pt>
                <c:pt idx="2" formatCode="General">
                  <c:v>1146321.3999999999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"/>
        <c:gapDepth val="192"/>
        <c:shape val="cylinder"/>
        <c:axId val="122200064"/>
        <c:axId val="122201600"/>
        <c:axId val="0"/>
      </c:bar3DChart>
      <c:catAx>
        <c:axId val="1222000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201600"/>
        <c:crosses val="autoZero"/>
        <c:auto val="1"/>
        <c:lblAlgn val="ctr"/>
        <c:lblOffset val="100"/>
        <c:noMultiLvlLbl val="0"/>
      </c:catAx>
      <c:valAx>
        <c:axId val="1222016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220006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>
      <a:glow>
        <a:schemeClr val="accent1">
          <a:alpha val="84000"/>
        </a:schemeClr>
      </a:glow>
    </a:effectLst>
    <a:scene3d>
      <a:camera prst="orthographicFront"/>
      <a:lightRig rig="threePt" dir="t"/>
    </a:scene3d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1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415108428405173E-2"/>
          <c:y val="5.1353246292319063E-2"/>
          <c:w val="0.60038238448184944"/>
          <c:h val="0.76759058289022231"/>
        </c:manualLayout>
      </c:layout>
      <c:bar3D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476250"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33CCFF"/>
              </a:solidFill>
              <a:scene3d>
                <a:camera prst="orthographicFront"/>
                <a:lightRig rig="threePt" dir="t"/>
              </a:scene3d>
              <a:sp3d>
                <a:bevelT w="476250"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9933FF"/>
              </a:solidFill>
              <a:scene3d>
                <a:camera prst="orthographicFront"/>
                <a:lightRig rig="threePt" dir="t"/>
              </a:scene3d>
              <a:sp3d>
                <a:bevelT w="476250"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FF00FF"/>
              </a:solidFill>
              <a:scene3d>
                <a:camera prst="orthographicFront"/>
                <a:lightRig rig="threePt" dir="t"/>
              </a:scene3d>
              <a:sp3d>
                <a:bevelT w="476250"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476250"/>
                <a:bevelB/>
              </a:sp3d>
            </c:spPr>
          </c:dPt>
          <c:cat>
            <c:strRef>
              <c:f>'Диаграмма 2022 III вар'!$A$5:$A$10</c:f>
              <c:strCache>
                <c:ptCount val="5"/>
                <c:pt idx="0">
                  <c:v>Налог на доходы  физичеких лиц</c:v>
                </c:pt>
                <c:pt idx="1">
                  <c:v>Акцизы на нефтепродукты</c:v>
                </c:pt>
                <c:pt idx="2">
                  <c:v>Налог, взимаемый в связи с применением упрощенной системой налогообложения</c:v>
                </c:pt>
                <c:pt idx="3">
                  <c:v>налог на добычу полезных ископаемых</c:v>
                </c:pt>
                <c:pt idx="4">
                  <c:v>Прочие налоговые доходы</c:v>
                </c:pt>
              </c:strCache>
            </c:strRef>
          </c:cat>
          <c:val>
            <c:numRef>
              <c:f>'Диаграмма 2022 III вар'!$C$5:$C$10</c:f>
              <c:numCache>
                <c:formatCode>0.0</c:formatCode>
                <c:ptCount val="5"/>
                <c:pt idx="0" formatCode="General">
                  <c:v>268080.59999999998</c:v>
                </c:pt>
                <c:pt idx="1">
                  <c:v>28451.9</c:v>
                </c:pt>
                <c:pt idx="2">
                  <c:v>31925.9</c:v>
                </c:pt>
                <c:pt idx="3">
                  <c:v>13271.6</c:v>
                </c:pt>
                <c:pt idx="4">
                  <c:v>8585.6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38"/>
        <c:shape val="cylinder"/>
        <c:axId val="122292480"/>
        <c:axId val="122298368"/>
        <c:axId val="0"/>
      </c:bar3DChart>
      <c:catAx>
        <c:axId val="122292480"/>
        <c:scaling>
          <c:orientation val="minMax"/>
        </c:scaling>
        <c:delete val="1"/>
        <c:axPos val="b"/>
        <c:majorTickMark val="out"/>
        <c:minorTickMark val="none"/>
        <c:tickLblPos val="nextTo"/>
        <c:crossAx val="122298368"/>
        <c:crosses val="autoZero"/>
        <c:auto val="1"/>
        <c:lblAlgn val="ctr"/>
        <c:lblOffset val="100"/>
        <c:noMultiLvlLbl val="0"/>
      </c:catAx>
      <c:valAx>
        <c:axId val="1222983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2292480"/>
        <c:crosses val="autoZero"/>
        <c:crossBetween val="between"/>
      </c:valAx>
    </c:plotArea>
    <c:legend>
      <c:legendPos val="r"/>
      <c:legendEntry>
        <c:idx val="2"/>
        <c:txPr>
          <a:bodyPr/>
          <a:lstStyle/>
          <a:p>
            <a:pPr rtl="0">
              <a:defRPr sz="1200" b="1">
                <a:solidFill>
                  <a:schemeClr val="tx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59112525692845064"/>
          <c:y val="0.24022742894257171"/>
          <c:w val="0.25392709164220734"/>
          <c:h val="0.55667162594591146"/>
        </c:manualLayout>
      </c:layout>
      <c:overlay val="0"/>
      <c:txPr>
        <a:bodyPr/>
        <a:lstStyle/>
        <a:p>
          <a:pPr rtl="0">
            <a:defRPr sz="140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445056093652005E-4"/>
          <c:y val="0.16264560719517157"/>
          <c:w val="0.52157892503621806"/>
          <c:h val="0.74380712571918561"/>
        </c:manualLayout>
      </c:layout>
      <c:bar3D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52400"/>
              <a:bevelB w="8255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6699FF"/>
              </a:solidFill>
              <a:scene3d>
                <a:camera prst="orthographicFront"/>
                <a:lightRig rig="threePt" dir="t"/>
              </a:scene3d>
              <a:sp3d>
                <a:bevelT w="152400"/>
                <a:bevelB w="82550"/>
              </a:sp3d>
            </c:spPr>
          </c:dPt>
          <c:dPt>
            <c:idx val="1"/>
            <c:invertIfNegative val="0"/>
            <c:bubble3D val="0"/>
            <c:spPr>
              <a:solidFill>
                <a:srgbClr val="FF00FF"/>
              </a:solidFill>
              <a:scene3d>
                <a:camera prst="orthographicFront"/>
                <a:lightRig rig="threePt" dir="t"/>
              </a:scene3d>
              <a:sp3d>
                <a:bevelT w="152400"/>
                <a:bevelB w="82550"/>
              </a:sp3d>
            </c:spPr>
          </c:dPt>
          <c:dPt>
            <c:idx val="2"/>
            <c:invertIfNegative val="0"/>
            <c:bubble3D val="0"/>
            <c:spPr>
              <a:solidFill>
                <a:srgbClr val="66FF66"/>
              </a:solidFill>
              <a:scene3d>
                <a:camera prst="orthographicFront"/>
                <a:lightRig rig="threePt" dir="t"/>
              </a:scene3d>
              <a:sp3d>
                <a:bevelT w="152400"/>
                <a:bevelB w="82550"/>
              </a:sp3d>
            </c:spPr>
          </c:dPt>
          <c:dPt>
            <c:idx val="3"/>
            <c:invertIfNegative val="0"/>
            <c:bubble3D val="0"/>
            <c:spPr>
              <a:solidFill>
                <a:srgbClr val="FF5050"/>
              </a:solidFill>
              <a:scene3d>
                <a:camera prst="orthographicFront"/>
                <a:lightRig rig="threePt" dir="t"/>
              </a:scene3d>
              <a:sp3d>
                <a:bevelT w="152400"/>
                <a:bevelB w="82550"/>
              </a:sp3d>
            </c:spPr>
          </c:dPt>
          <c:cat>
            <c:strRef>
              <c:f>'Таблица 2022'!$A$7:$A$10</c:f>
              <c:strCache>
                <c:ptCount val="4"/>
                <c:pt idx="0">
                  <c:v>Доходы от использования имущества</c:v>
                </c:pt>
                <c:pt idx="1">
                  <c:v>Доходы от продажи материальных и нематериальных активов</c:v>
                </c:pt>
                <c:pt idx="2">
                  <c:v>Доходы от оказания услуг и компенсации затрат государства</c:v>
                </c:pt>
                <c:pt idx="3">
                  <c:v>Прочие неналоговые доходы</c:v>
                </c:pt>
              </c:strCache>
            </c:strRef>
          </c:cat>
          <c:val>
            <c:numRef>
              <c:f>'Таблица 2022'!$C$7:$C$10</c:f>
              <c:numCache>
                <c:formatCode>0.0</c:formatCode>
                <c:ptCount val="4"/>
                <c:pt idx="0" formatCode="General">
                  <c:v>3044.5</c:v>
                </c:pt>
                <c:pt idx="1">
                  <c:v>8296.2999999999993</c:v>
                </c:pt>
                <c:pt idx="2" formatCode="General">
                  <c:v>3968</c:v>
                </c:pt>
                <c:pt idx="3">
                  <c:v>3903.1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gapDepth val="27"/>
        <c:shape val="cylinder"/>
        <c:axId val="122422400"/>
        <c:axId val="122423936"/>
        <c:axId val="0"/>
      </c:bar3DChart>
      <c:catAx>
        <c:axId val="122422400"/>
        <c:scaling>
          <c:orientation val="minMax"/>
        </c:scaling>
        <c:delete val="1"/>
        <c:axPos val="b"/>
        <c:majorTickMark val="out"/>
        <c:minorTickMark val="none"/>
        <c:tickLblPos val="nextTo"/>
        <c:crossAx val="122423936"/>
        <c:crosses val="autoZero"/>
        <c:auto val="1"/>
        <c:lblAlgn val="ctr"/>
        <c:lblOffset val="100"/>
        <c:noMultiLvlLbl val="0"/>
      </c:catAx>
      <c:valAx>
        <c:axId val="122423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24224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763237808462236"/>
          <c:y val="0.1044769103392998"/>
          <c:w val="0.36809442472511028"/>
          <c:h val="0.85265623654331202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0.83861</cdr:x>
      <cdr:y>0.34066</cdr:y>
    </cdr:from>
    <cdr:to>
      <cdr:x>0.98398</cdr:x>
      <cdr:y>0.41602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064896" y="2232248"/>
          <a:ext cx="1398020" cy="493814"/>
        </a:xfrm>
        <a:prstGeom xmlns:a="http://schemas.openxmlformats.org/drawingml/2006/main" prst="rect">
          <a:avLst/>
        </a:prstGeom>
        <a:solidFill xmlns:a="http://schemas.openxmlformats.org/drawingml/2006/main">
          <a:srgbClr val="9933F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chemeClr val="bg1"/>
              </a:solidFill>
            </a:rPr>
            <a:t>28 </a:t>
          </a:r>
          <a:r>
            <a:rPr lang="ru-RU" sz="1400" b="1" dirty="0" smtClean="0">
              <a:solidFill>
                <a:schemeClr val="bg1"/>
              </a:solidFill>
            </a:rPr>
            <a:t>,5 (</a:t>
          </a:r>
          <a:r>
            <a:rPr lang="ru-RU" sz="1400" b="1" dirty="0">
              <a:solidFill>
                <a:schemeClr val="bg1"/>
              </a:solidFill>
            </a:rPr>
            <a:t>8,1%)</a:t>
          </a:r>
        </a:p>
      </cdr:txBody>
    </cdr:sp>
  </cdr:relSizeAnchor>
  <cdr:relSizeAnchor xmlns:cdr="http://schemas.openxmlformats.org/drawingml/2006/chartDrawing">
    <cdr:from>
      <cdr:x>0.8461</cdr:x>
      <cdr:y>0.46154</cdr:y>
    </cdr:from>
    <cdr:to>
      <cdr:x>0.98463</cdr:x>
      <cdr:y>0.54345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8136904" y="3024336"/>
          <a:ext cx="1332240" cy="536734"/>
        </a:xfrm>
        <a:prstGeom xmlns:a="http://schemas.openxmlformats.org/drawingml/2006/main" prst="rect">
          <a:avLst/>
        </a:prstGeom>
        <a:solidFill xmlns:a="http://schemas.openxmlformats.org/drawingml/2006/main">
          <a:srgbClr val="E52FD8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3">
            <a:shade val="50000"/>
          </a:schemeClr>
        </a:lnRef>
        <a:fillRef xmlns:a="http://schemas.openxmlformats.org/drawingml/2006/main" idx="1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bg1"/>
              </a:solidFill>
            </a:rPr>
            <a:t>31,9 </a:t>
          </a:r>
          <a:r>
            <a:rPr lang="ru-RU" sz="1200" b="1" dirty="0" smtClean="0">
              <a:solidFill>
                <a:schemeClr val="bg1"/>
              </a:solidFill>
            </a:rPr>
            <a:t>(</a:t>
          </a:r>
          <a:r>
            <a:rPr lang="ru-RU" sz="1200" b="1" dirty="0">
              <a:solidFill>
                <a:schemeClr val="bg1"/>
              </a:solidFill>
            </a:rPr>
            <a:t>9,1%)</a:t>
          </a:r>
        </a:p>
      </cdr:txBody>
    </cdr:sp>
  </cdr:relSizeAnchor>
  <cdr:relSizeAnchor xmlns:cdr="http://schemas.openxmlformats.org/drawingml/2006/chartDrawing">
    <cdr:from>
      <cdr:x>0.85359</cdr:x>
      <cdr:y>0.57143</cdr:y>
    </cdr:from>
    <cdr:to>
      <cdr:x>0.98732</cdr:x>
      <cdr:y>0.64861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8208912" y="3744416"/>
          <a:ext cx="1286078" cy="505739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  <a:ln xmlns:a="http://schemas.openxmlformats.org/drawingml/2006/main" w="28575">
          <a:noFill/>
        </a:ln>
        <a:effectLst xmlns:a="http://schemas.openxmlformats.org/drawingml/2006/main"/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bg1"/>
              </a:solidFill>
            </a:rPr>
            <a:t>13,3 (</a:t>
          </a:r>
          <a:r>
            <a:rPr lang="ru-RU" sz="1400" b="1" dirty="0">
              <a:solidFill>
                <a:schemeClr val="bg1"/>
              </a:solidFill>
            </a:rPr>
            <a:t>3,8%)</a:t>
          </a:r>
        </a:p>
      </cdr:txBody>
    </cdr:sp>
  </cdr:relSizeAnchor>
  <cdr:relSizeAnchor xmlns:cdr="http://schemas.openxmlformats.org/drawingml/2006/chartDrawing">
    <cdr:from>
      <cdr:x>0.1198</cdr:x>
      <cdr:y>0.85714</cdr:y>
    </cdr:from>
    <cdr:to>
      <cdr:x>0.64618</cdr:x>
      <cdr:y>0.91759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1152128" y="5616624"/>
          <a:ext cx="5062185" cy="39611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tx1"/>
              </a:solidFill>
            </a:rPr>
            <a:t>ВСЕГО НАЛОГОВЫЕ ДОХОДЫ :    </a:t>
          </a:r>
          <a:r>
            <a:rPr lang="ru-RU" sz="1400" b="1" dirty="0" smtClean="0">
              <a:solidFill>
                <a:schemeClr val="tx1"/>
              </a:solidFill>
            </a:rPr>
            <a:t>350,3 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0.82505</cdr:x>
      <cdr:y>0.21978</cdr:y>
    </cdr:from>
    <cdr:to>
      <cdr:x>0.97906</cdr:x>
      <cdr:y>0.30553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7934484" y="1440160"/>
          <a:ext cx="1481111" cy="561896"/>
        </a:xfrm>
        <a:prstGeom xmlns:a="http://schemas.openxmlformats.org/drawingml/2006/main" prst="rect">
          <a:avLst/>
        </a:prstGeom>
        <a:solidFill xmlns:a="http://schemas.openxmlformats.org/drawingml/2006/main">
          <a:srgbClr val="33CCF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268 </a:t>
          </a:r>
          <a:r>
            <a:rPr lang="ru-RU" sz="1400" b="1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,1  </a:t>
          </a:r>
          <a:r>
            <a:rPr lang="ru-RU" sz="1400" b="1" baseline="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(</a:t>
          </a:r>
          <a:r>
            <a:rPr lang="ru-RU" sz="1400" b="1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76,5</a:t>
          </a:r>
          <a:r>
            <a:rPr lang="ru-RU" sz="1400" b="1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%)</a:t>
          </a:r>
          <a:endParaRPr lang="ru-RU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0.11113</cdr:x>
      <cdr:y>0.38462</cdr:y>
    </cdr:from>
    <cdr:to>
      <cdr:x>0.15843</cdr:x>
      <cdr:y>0.59156</cdr:y>
    </cdr:to>
    <cdr:sp macro="" textlink="">
      <cdr:nvSpPr>
        <cdr:cNvPr id="5" name="Стрелка вверх 4"/>
        <cdr:cNvSpPr/>
      </cdr:nvSpPr>
      <cdr:spPr>
        <a:xfrm xmlns:a="http://schemas.openxmlformats.org/drawingml/2006/main">
          <a:off x="1068702" y="2520280"/>
          <a:ext cx="454883" cy="1356021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0.22463</cdr:x>
      <cdr:y>0.38462</cdr:y>
    </cdr:from>
    <cdr:to>
      <cdr:x>0.27193</cdr:x>
      <cdr:y>0.59157</cdr:y>
    </cdr:to>
    <cdr:sp macro="" textlink="">
      <cdr:nvSpPr>
        <cdr:cNvPr id="8" name="Стрелка вверх 7"/>
        <cdr:cNvSpPr/>
      </cdr:nvSpPr>
      <cdr:spPr>
        <a:xfrm xmlns:a="http://schemas.openxmlformats.org/drawingml/2006/main">
          <a:off x="2160240" y="2520280"/>
          <a:ext cx="454883" cy="1356087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0.32945</cdr:x>
      <cdr:y>0.3956</cdr:y>
    </cdr:from>
    <cdr:to>
      <cdr:x>0.37675</cdr:x>
      <cdr:y>0.60254</cdr:y>
    </cdr:to>
    <cdr:sp macro="" textlink="">
      <cdr:nvSpPr>
        <cdr:cNvPr id="11" name="Стрелка вверх 10"/>
        <cdr:cNvSpPr/>
      </cdr:nvSpPr>
      <cdr:spPr>
        <a:xfrm xmlns:a="http://schemas.openxmlformats.org/drawingml/2006/main">
          <a:off x="3168352" y="2592288"/>
          <a:ext cx="454883" cy="1356021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0.52413</cdr:x>
      <cdr:y>0.3956</cdr:y>
    </cdr:from>
    <cdr:to>
      <cdr:x>0.57142</cdr:x>
      <cdr:y>0.60255</cdr:y>
    </cdr:to>
    <cdr:sp macro="" textlink="">
      <cdr:nvSpPr>
        <cdr:cNvPr id="12" name="Стрелка вверх 11"/>
        <cdr:cNvSpPr/>
      </cdr:nvSpPr>
      <cdr:spPr>
        <a:xfrm xmlns:a="http://schemas.openxmlformats.org/drawingml/2006/main">
          <a:off x="5040560" y="2592288"/>
          <a:ext cx="454787" cy="1356087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0.09665</cdr:x>
      <cdr:y>0.1978</cdr:y>
    </cdr:from>
    <cdr:to>
      <cdr:x>0.17291</cdr:x>
      <cdr:y>0.26147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929448" y="1296144"/>
          <a:ext cx="733391" cy="4172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/>
            <a:t>+7,5%</a:t>
          </a:r>
        </a:p>
      </cdr:txBody>
    </cdr:sp>
  </cdr:relSizeAnchor>
  <cdr:relSizeAnchor xmlns:cdr="http://schemas.openxmlformats.org/drawingml/2006/chartDrawing">
    <cdr:from>
      <cdr:x>0.48669</cdr:x>
      <cdr:y>0.1978</cdr:y>
    </cdr:from>
    <cdr:to>
      <cdr:x>0.56294</cdr:x>
      <cdr:y>0.26147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680520" y="1296144"/>
          <a:ext cx="733294" cy="4172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/>
            <a:t>+2,5%</a:t>
          </a:r>
        </a:p>
      </cdr:txBody>
    </cdr:sp>
  </cdr:relSizeAnchor>
  <cdr:relSizeAnchor xmlns:cdr="http://schemas.openxmlformats.org/drawingml/2006/chartDrawing">
    <cdr:from>
      <cdr:x>0.30699</cdr:x>
      <cdr:y>0.1978</cdr:y>
    </cdr:from>
    <cdr:to>
      <cdr:x>0.38324</cdr:x>
      <cdr:y>0.26148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2952328" y="1296144"/>
          <a:ext cx="733294" cy="4172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/>
            <a:t>+16,7%</a:t>
          </a:r>
        </a:p>
      </cdr:txBody>
    </cdr:sp>
  </cdr:relSizeAnchor>
  <cdr:relSizeAnchor xmlns:cdr="http://schemas.openxmlformats.org/drawingml/2006/chartDrawing">
    <cdr:from>
      <cdr:x>0.20965</cdr:x>
      <cdr:y>0.30769</cdr:y>
    </cdr:from>
    <cdr:to>
      <cdr:x>0.28591</cdr:x>
      <cdr:y>0.37137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2016224" y="2016224"/>
          <a:ext cx="733390" cy="4172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/>
            <a:t>+19,2%</a:t>
          </a:r>
        </a:p>
      </cdr:txBody>
    </cdr:sp>
  </cdr:relSizeAnchor>
  <cdr:relSizeAnchor xmlns:cdr="http://schemas.openxmlformats.org/drawingml/2006/chartDrawing">
    <cdr:from>
      <cdr:x>0.86107</cdr:x>
      <cdr:y>0.67033</cdr:y>
    </cdr:from>
    <cdr:to>
      <cdr:x>0.98172</cdr:x>
      <cdr:y>0.74533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8280920" y="4392488"/>
          <a:ext cx="1160289" cy="49145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/>
        </a:solidFill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bg1"/>
              </a:solidFill>
            </a:rPr>
            <a:t>8,6 (</a:t>
          </a:r>
          <a:r>
            <a:rPr lang="ru-RU" sz="1400" b="1" dirty="0">
              <a:solidFill>
                <a:schemeClr val="bg1"/>
              </a:solidFill>
            </a:rPr>
            <a:t>2,5)</a:t>
          </a:r>
        </a:p>
      </cdr:txBody>
    </cdr:sp>
  </cdr:relSizeAnchor>
  <cdr:relSizeAnchor xmlns:cdr="http://schemas.openxmlformats.org/drawingml/2006/chartDrawing">
    <cdr:from>
      <cdr:x>0.39684</cdr:x>
      <cdr:y>0.30769</cdr:y>
    </cdr:from>
    <cdr:to>
      <cdr:x>0.48669</cdr:x>
      <cdr:y>0.36264</cdr:y>
    </cdr:to>
    <cdr:sp macro="" textlink="">
      <cdr:nvSpPr>
        <cdr:cNvPr id="16" name="TextBox 15"/>
        <cdr:cNvSpPr txBox="1"/>
      </cdr:nvSpPr>
      <cdr:spPr>
        <a:xfrm xmlns:a="http://schemas.openxmlformats.org/drawingml/2006/main">
          <a:off x="3816424" y="2016224"/>
          <a:ext cx="86409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/>
            <a:t>+3,8</a:t>
          </a:r>
        </a:p>
      </cdr:txBody>
    </cdr:sp>
  </cdr:relSizeAnchor>
  <cdr:relSizeAnchor xmlns:cdr="http://schemas.openxmlformats.org/drawingml/2006/chartDrawing">
    <cdr:from>
      <cdr:x>0.43428</cdr:x>
      <cdr:y>0.3956</cdr:y>
    </cdr:from>
    <cdr:to>
      <cdr:x>0.48158</cdr:x>
      <cdr:y>0.60254</cdr:y>
    </cdr:to>
    <cdr:sp macro="" textlink="">
      <cdr:nvSpPr>
        <cdr:cNvPr id="17" name="Стрелка вверх 16"/>
        <cdr:cNvSpPr/>
      </cdr:nvSpPr>
      <cdr:spPr>
        <a:xfrm xmlns:a="http://schemas.openxmlformats.org/drawingml/2006/main">
          <a:off x="4176464" y="2592288"/>
          <a:ext cx="454883" cy="1356022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0.70763</cdr:x>
      <cdr:y>0.26581</cdr:y>
    </cdr:from>
    <cdr:to>
      <cdr:x>0.84922</cdr:x>
      <cdr:y>0.3271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6751198" y="1549358"/>
          <a:ext cx="1350847" cy="357252"/>
        </a:xfrm>
        <a:prstGeom xmlns:a="http://schemas.openxmlformats.org/drawingml/2006/main" prst="rect">
          <a:avLst/>
        </a:prstGeom>
        <a:solidFill xmlns:a="http://schemas.openxmlformats.org/drawingml/2006/main">
          <a:srgbClr val="3069D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bg1"/>
              </a:solidFill>
            </a:rPr>
            <a:t>3,0 </a:t>
          </a:r>
          <a:r>
            <a:rPr lang="ru-RU" sz="1400" b="1" dirty="0">
              <a:solidFill>
                <a:schemeClr val="bg1"/>
              </a:solidFill>
            </a:rPr>
            <a:t>(15,8%)</a:t>
          </a:r>
        </a:p>
      </cdr:txBody>
    </cdr:sp>
  </cdr:relSizeAnchor>
  <cdr:relSizeAnchor xmlns:cdr="http://schemas.openxmlformats.org/drawingml/2006/chartDrawing">
    <cdr:from>
      <cdr:x>0.04731</cdr:x>
      <cdr:y>0.91096</cdr:y>
    </cdr:from>
    <cdr:to>
      <cdr:x>0.56628</cdr:x>
      <cdr:y>0.96693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367801" y="4399185"/>
          <a:ext cx="4034653" cy="27028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b="1" dirty="0">
              <a:solidFill>
                <a:sysClr val="windowText" lastClr="000000"/>
              </a:solidFill>
            </a:rPr>
            <a:t>     </a:t>
          </a:r>
          <a:r>
            <a:rPr lang="ru-RU" sz="1200" b="1" dirty="0">
              <a:solidFill>
                <a:sysClr val="windowText" lastClr="000000"/>
              </a:solidFill>
            </a:rPr>
            <a:t>ВСЕГО НЕНАЛОГОВЫЕ ДОХОДЫ:</a:t>
          </a:r>
          <a:r>
            <a:rPr lang="ru-RU" sz="1200" b="1" baseline="0" dirty="0">
              <a:solidFill>
                <a:sysClr val="windowText" lastClr="000000"/>
              </a:solidFill>
            </a:rPr>
            <a:t>  </a:t>
          </a:r>
          <a:r>
            <a:rPr lang="ru-RU" sz="1200" b="1" baseline="0" dirty="0" smtClean="0">
              <a:solidFill>
                <a:sysClr val="windowText" lastClr="000000"/>
              </a:solidFill>
            </a:rPr>
            <a:t>19,2 </a:t>
          </a:r>
          <a:endParaRPr lang="ru-RU" sz="12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0.69827</cdr:x>
      <cdr:y>0.48817</cdr:y>
    </cdr:from>
    <cdr:to>
      <cdr:x>0.83912</cdr:x>
      <cdr:y>0.5568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661885" y="2845502"/>
          <a:ext cx="1343787" cy="400037"/>
        </a:xfrm>
        <a:prstGeom xmlns:a="http://schemas.openxmlformats.org/drawingml/2006/main" prst="rect">
          <a:avLst/>
        </a:prstGeom>
        <a:solidFill xmlns:a="http://schemas.openxmlformats.org/drawingml/2006/main">
          <a:srgbClr val="CC00F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bg1"/>
              </a:solidFill>
            </a:rPr>
            <a:t>8,3</a:t>
          </a:r>
          <a:r>
            <a:rPr lang="ru-RU" sz="1400" b="1" baseline="0" dirty="0" smtClean="0">
              <a:solidFill>
                <a:schemeClr val="bg1"/>
              </a:solidFill>
            </a:rPr>
            <a:t>(43,2</a:t>
          </a:r>
          <a:r>
            <a:rPr lang="ru-RU" sz="1400" b="1" baseline="0" dirty="0">
              <a:solidFill>
                <a:schemeClr val="bg1"/>
              </a:solidFill>
            </a:rPr>
            <a:t>%)</a:t>
          </a:r>
          <a:endParaRPr lang="ru-RU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0.69827</cdr:x>
      <cdr:y>0.69818</cdr:y>
    </cdr:from>
    <cdr:to>
      <cdr:x>0.83914</cdr:x>
      <cdr:y>0.78626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6661885" y="4069638"/>
          <a:ext cx="1343977" cy="513408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>
            <a:lnSpc>
              <a:spcPts val="800"/>
            </a:lnSpc>
          </a:pPr>
          <a:r>
            <a:rPr lang="ru-RU" sz="1400" b="1" dirty="0" smtClean="0">
              <a:solidFill>
                <a:schemeClr val="bg1"/>
              </a:solidFill>
            </a:rPr>
            <a:t>4,0 </a:t>
          </a:r>
          <a:r>
            <a:rPr lang="ru-RU" sz="1400" b="1" dirty="0">
              <a:solidFill>
                <a:schemeClr val="bg1"/>
              </a:solidFill>
            </a:rPr>
            <a:t>(20,7%)</a:t>
          </a:r>
        </a:p>
      </cdr:txBody>
    </cdr:sp>
  </cdr:relSizeAnchor>
  <cdr:relSizeAnchor xmlns:cdr="http://schemas.openxmlformats.org/drawingml/2006/chartDrawing">
    <cdr:from>
      <cdr:x>0.69072</cdr:x>
      <cdr:y>0.87114</cdr:y>
    </cdr:from>
    <cdr:to>
      <cdr:x>0.8604</cdr:x>
      <cdr:y>0.93721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6589877" y="5077750"/>
          <a:ext cx="1618841" cy="385115"/>
        </a:xfrm>
        <a:prstGeom xmlns:a="http://schemas.openxmlformats.org/drawingml/2006/main" prst="rect">
          <a:avLst/>
        </a:prstGeom>
        <a:solidFill xmlns:a="http://schemas.openxmlformats.org/drawingml/2006/main">
          <a:srgbClr val="FF5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bg1"/>
              </a:solidFill>
            </a:rPr>
            <a:t>3,9 (20,3</a:t>
          </a:r>
          <a:r>
            <a:rPr lang="ru-RU" sz="1400" b="1" dirty="0">
              <a:solidFill>
                <a:schemeClr val="bg1"/>
              </a:solidFill>
            </a:rPr>
            <a:t>%)</a:t>
          </a:r>
        </a:p>
      </cdr:txBody>
    </cdr:sp>
  </cdr:relSizeAnchor>
  <cdr:relSizeAnchor xmlns:cdr="http://schemas.openxmlformats.org/drawingml/2006/chartDrawing">
    <cdr:from>
      <cdr:x>0.05892</cdr:x>
      <cdr:y>0.40294</cdr:y>
    </cdr:from>
    <cdr:to>
      <cdr:x>0.08884</cdr:x>
      <cdr:y>0.59411</cdr:y>
    </cdr:to>
    <cdr:sp macro="" textlink="">
      <cdr:nvSpPr>
        <cdr:cNvPr id="2" name="Стрелка вниз 1"/>
        <cdr:cNvSpPr/>
      </cdr:nvSpPr>
      <cdr:spPr>
        <a:xfrm xmlns:a="http://schemas.openxmlformats.org/drawingml/2006/main">
          <a:off x="482875" y="1927364"/>
          <a:ext cx="245165" cy="91440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0.18991</cdr:x>
      <cdr:y>0.41264</cdr:y>
    </cdr:from>
    <cdr:to>
      <cdr:x>0.21578</cdr:x>
      <cdr:y>0.58442</cdr:y>
    </cdr:to>
    <cdr:sp macro="" textlink="">
      <cdr:nvSpPr>
        <cdr:cNvPr id="3" name="Стрелка вверх 2"/>
        <cdr:cNvSpPr/>
      </cdr:nvSpPr>
      <cdr:spPr>
        <a:xfrm xmlns:a="http://schemas.openxmlformats.org/drawingml/2006/main">
          <a:off x="1556301" y="1973746"/>
          <a:ext cx="212035" cy="821635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0.43554</cdr:x>
      <cdr:y>0.41097</cdr:y>
    </cdr:from>
    <cdr:to>
      <cdr:x>0.46141</cdr:x>
      <cdr:y>0.58274</cdr:y>
    </cdr:to>
    <cdr:sp macro="" textlink="">
      <cdr:nvSpPr>
        <cdr:cNvPr id="10" name="Стрелка вверх 9"/>
        <cdr:cNvSpPr/>
      </cdr:nvSpPr>
      <cdr:spPr>
        <a:xfrm xmlns:a="http://schemas.openxmlformats.org/drawingml/2006/main">
          <a:off x="3569252" y="1965739"/>
          <a:ext cx="212035" cy="821635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0.3086</cdr:x>
      <cdr:y>0.40543</cdr:y>
    </cdr:from>
    <cdr:to>
      <cdr:x>0.33447</cdr:x>
      <cdr:y>0.5772</cdr:y>
    </cdr:to>
    <cdr:sp macro="" textlink="">
      <cdr:nvSpPr>
        <cdr:cNvPr id="11" name="Стрелка вверх 10"/>
        <cdr:cNvSpPr/>
      </cdr:nvSpPr>
      <cdr:spPr>
        <a:xfrm xmlns:a="http://schemas.openxmlformats.org/drawingml/2006/main">
          <a:off x="2528957" y="1939235"/>
          <a:ext cx="212035" cy="821635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0.78021</cdr:x>
      <cdr:y>0.04344</cdr:y>
    </cdr:from>
    <cdr:to>
      <cdr:x>0.91824</cdr:x>
      <cdr:y>0.11352</cdr:y>
    </cdr:to>
    <cdr:pic>
      <cdr:nvPicPr>
        <cdr:cNvPr id="9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443620" y="253214"/>
          <a:ext cx="1316850" cy="408467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0.02229</cdr:x>
      <cdr:y>0.52037</cdr:y>
    </cdr:from>
    <cdr:to>
      <cdr:x>0.19183</cdr:x>
      <cdr:y>0.86443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74731" y="2593781"/>
          <a:ext cx="1329061" cy="1714947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rgbClr val="0070C0"/>
            </a:gs>
            <a:gs pos="100000">
              <a:srgbClr val="FFFFFF">
                <a:alpha val="0"/>
              </a:srgbClr>
            </a:gs>
          </a:gsLst>
          <a:lin ang="10800000" scaled="0"/>
        </a:gradFill>
        <a:ln xmlns:a="http://schemas.openxmlformats.org/drawingml/2006/main">
          <a:noFill/>
        </a:ln>
        <a:effectLst xmlns:a="http://schemas.openxmlformats.org/drawingml/2006/main">
          <a:softEdge rad="31750"/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t"/>
        <a:lstStyle xmlns:a="http://schemas.openxmlformats.org/drawingml/2006/main"/>
        <a:p xmlns:a="http://schemas.openxmlformats.org/drawingml/2006/main">
          <a:endParaRPr lang="ru-RU" b="1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0.34398</cdr:x>
      <cdr:y>0.14833</cdr:y>
    </cdr:from>
    <cdr:to>
      <cdr:x>0.92097</cdr:x>
      <cdr:y>0.50442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696487" y="739347"/>
          <a:ext cx="4522989" cy="1774921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rgbClr val="C00000"/>
            </a:gs>
            <a:gs pos="100000">
              <a:srgbClr val="FFFFFF">
                <a:alpha val="0"/>
              </a:srgbClr>
            </a:gs>
          </a:gsLst>
          <a:lin ang="0" scaled="0"/>
        </a:gradFill>
        <a:effectLst xmlns:a="http://schemas.openxmlformats.org/drawingml/2006/main">
          <a:softEdge rad="31750"/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endParaRPr lang="ru-RU" sz="1600" b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0.22492</cdr:x>
      <cdr:y>0.33333</cdr:y>
    </cdr:from>
    <cdr:to>
      <cdr:x>0.30598</cdr:x>
      <cdr:y>0.63842</cdr:y>
    </cdr:to>
    <cdr:sp macro="" textlink="">
      <cdr:nvSpPr>
        <cdr:cNvPr id="4" name="Стрелка вверх 3"/>
        <cdr:cNvSpPr/>
      </cdr:nvSpPr>
      <cdr:spPr>
        <a:xfrm xmlns:a="http://schemas.openxmlformats.org/drawingml/2006/main">
          <a:off x="1763146" y="1661474"/>
          <a:ext cx="635429" cy="1520704"/>
        </a:xfrm>
        <a:prstGeom xmlns:a="http://schemas.openxmlformats.org/drawingml/2006/main" prst="upArrow">
          <a:avLst/>
        </a:prstGeom>
        <a:solidFill xmlns:a="http://schemas.openxmlformats.org/drawingml/2006/main">
          <a:schemeClr val="accent3"/>
        </a:solidFill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0.42513</cdr:x>
      <cdr:y>0.03666</cdr:y>
    </cdr:from>
    <cdr:to>
      <cdr:x>0.78008</cdr:x>
      <cdr:y>0.10524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3332591" y="182717"/>
          <a:ext cx="2782468" cy="3418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ru-RU" sz="2000" b="1" dirty="0">
              <a:solidFill>
                <a:sysClr val="windowText" lastClr="000000"/>
              </a:solidFill>
            </a:rPr>
            <a:t>Собственные полномочия</a:t>
          </a:r>
        </a:p>
      </cdr:txBody>
    </cdr:sp>
  </cdr:relSizeAnchor>
  <cdr:relSizeAnchor xmlns:cdr="http://schemas.openxmlformats.org/drawingml/2006/chartDrawing">
    <cdr:from>
      <cdr:x>0.02549</cdr:x>
      <cdr:y>0.52675</cdr:y>
    </cdr:from>
    <cdr:to>
      <cdr:x>0.18575</cdr:x>
      <cdr:y>0.85856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199816" y="2625586"/>
          <a:ext cx="1256268" cy="16538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t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Субвенции</a:t>
          </a:r>
        </a:p>
        <a:p xmlns:a="http://schemas.openxmlformats.org/drawingml/2006/main">
          <a:pPr algn="ctr"/>
          <a:r>
            <a:rPr lang="ru-RU" sz="16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633,9</a:t>
          </a:r>
        </a:p>
        <a:p xmlns:a="http://schemas.openxmlformats.org/drawingml/2006/main">
          <a:pPr algn="ctr"/>
          <a:r>
            <a:rPr lang="ru-RU" sz="16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 в т.ч. ФБ 32,4</a:t>
          </a:r>
        </a:p>
      </cdr:txBody>
    </cdr:sp>
  </cdr:relSizeAnchor>
  <cdr:relSizeAnchor xmlns:cdr="http://schemas.openxmlformats.org/drawingml/2006/chartDrawing">
    <cdr:from>
      <cdr:x>0.39106</cdr:x>
      <cdr:y>0.15947</cdr:y>
    </cdr:from>
    <cdr:to>
      <cdr:x>0.74566</cdr:x>
      <cdr:y>0.22805</cdr:y>
    </cdr:to>
    <cdr:grpSp>
      <cdr:nvGrpSpPr>
        <cdr:cNvPr id="22" name="Группа 21"/>
        <cdr:cNvGrpSpPr/>
      </cdr:nvGrpSpPr>
      <cdr:grpSpPr>
        <a:xfrm xmlns:a="http://schemas.openxmlformats.org/drawingml/2006/main">
          <a:off x="3702769" y="945528"/>
          <a:ext cx="3357546" cy="406623"/>
          <a:chOff x="3695700" y="1257300"/>
          <a:chExt cx="2667000" cy="327660"/>
        </a:xfrm>
      </cdr:grpSpPr>
      <cdr:sp macro="" textlink="">
        <cdr:nvSpPr>
          <cdr:cNvPr id="14" name="Скругленный прямоугольник 13"/>
          <cdr:cNvSpPr/>
        </cdr:nvSpPr>
        <cdr:spPr>
          <a:xfrm xmlns:a="http://schemas.openxmlformats.org/drawingml/2006/main">
            <a:off x="3695700" y="1257300"/>
            <a:ext cx="1699260" cy="3276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>
              <a:lumMod val="60000"/>
              <a:lumOff val="40000"/>
            </a:schemeClr>
          </a:solidFill>
        </cdr:spPr>
        <cdr:style>
          <a:lnRef xmlns:a="http://schemas.openxmlformats.org/drawingml/2006/main" idx="2">
            <a:schemeClr val="accent2">
              <a:shade val="50000"/>
            </a:schemeClr>
          </a:lnRef>
          <a:fillRef xmlns:a="http://schemas.openxmlformats.org/drawingml/2006/main" idx="1">
            <a:schemeClr val="accent2"/>
          </a:fillRef>
          <a:effectRef xmlns:a="http://schemas.openxmlformats.org/drawingml/2006/main" idx="0">
            <a:schemeClr val="accent2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 anchor="ctr"/>
          <a:lstStyle xmlns:a="http://schemas.openxmlformats.org/drawingml/2006/main"/>
          <a:p xmlns:a="http://schemas.openxmlformats.org/drawingml/2006/main">
            <a:pPr algn="l"/>
            <a:r>
              <a:rPr lang="ru-RU" sz="1400" b="1">
                <a:solidFill>
                  <a:schemeClr val="tx1"/>
                </a:solidFill>
              </a:rPr>
              <a:t>Дотация</a:t>
            </a:r>
          </a:p>
        </cdr:txBody>
      </cdr:sp>
      <cdr:sp macro="" textlink="">
        <cdr:nvSpPr>
          <cdr:cNvPr id="15" name="Прямоугольник 14"/>
          <cdr:cNvSpPr/>
        </cdr:nvSpPr>
        <cdr:spPr>
          <a:xfrm xmlns:a="http://schemas.openxmlformats.org/drawingml/2006/main">
            <a:off x="5486400" y="1257300"/>
            <a:ext cx="876300" cy="3276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>
              <a:lumMod val="60000"/>
              <a:lumOff val="40000"/>
            </a:schemeClr>
          </a:solidFill>
        </cdr:spPr>
        <cdr:style>
          <a:lnRef xmlns:a="http://schemas.openxmlformats.org/drawingml/2006/main" idx="2">
            <a:schemeClr val="accent2">
              <a:shade val="50000"/>
            </a:schemeClr>
          </a:lnRef>
          <a:fillRef xmlns:a="http://schemas.openxmlformats.org/drawingml/2006/main" idx="1">
            <a:schemeClr val="accent2"/>
          </a:fillRef>
          <a:effectRef xmlns:a="http://schemas.openxmlformats.org/drawingml/2006/main" idx="0">
            <a:schemeClr val="accent2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 anchor="ctr"/>
          <a:lstStyle xmlns:a="http://schemas.openxmlformats.org/drawingml/2006/main"/>
          <a:p xmlns:a="http://schemas.openxmlformats.org/drawingml/2006/main">
            <a:pPr algn="l"/>
            <a:r>
              <a:rPr lang="ru-RU" sz="1400" b="1">
                <a:solidFill>
                  <a:schemeClr val="tx1"/>
                </a:solidFill>
              </a:rPr>
              <a:t>258,1</a:t>
            </a:r>
          </a:p>
        </cdr:txBody>
      </cdr:sp>
    </cdr:grpSp>
  </cdr:relSizeAnchor>
  <cdr:relSizeAnchor xmlns:cdr="http://schemas.openxmlformats.org/drawingml/2006/chartDrawing">
    <cdr:from>
      <cdr:x>0.38861</cdr:x>
      <cdr:y>0.23936</cdr:y>
    </cdr:from>
    <cdr:to>
      <cdr:x>0.89578</cdr:x>
      <cdr:y>0.31677</cdr:y>
    </cdr:to>
    <cdr:grpSp>
      <cdr:nvGrpSpPr>
        <cdr:cNvPr id="26" name="Группа 25"/>
        <cdr:cNvGrpSpPr/>
      </cdr:nvGrpSpPr>
      <cdr:grpSpPr>
        <a:xfrm xmlns:a="http://schemas.openxmlformats.org/drawingml/2006/main">
          <a:off x="3679571" y="1419210"/>
          <a:ext cx="4802161" cy="458979"/>
          <a:chOff x="3695700" y="1250429"/>
          <a:chExt cx="3655873" cy="334532"/>
        </a:xfrm>
      </cdr:grpSpPr>
      <cdr:sp macro="" textlink="">
        <cdr:nvSpPr>
          <cdr:cNvPr id="27" name="Прямоугольник 26"/>
          <cdr:cNvSpPr/>
        </cdr:nvSpPr>
        <cdr:spPr>
          <a:xfrm xmlns:a="http://schemas.openxmlformats.org/drawingml/2006/main">
            <a:off x="6431280" y="1257300"/>
            <a:ext cx="920293" cy="3276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>
              <a:lumMod val="60000"/>
              <a:lumOff val="40000"/>
            </a:schemeClr>
          </a:solidFill>
        </cdr:spPr>
        <cdr:style>
          <a:lnRef xmlns:a="http://schemas.openxmlformats.org/drawingml/2006/main" idx="2">
            <a:schemeClr val="accent2">
              <a:shade val="50000"/>
            </a:schemeClr>
          </a:lnRef>
          <a:fillRef xmlns:a="http://schemas.openxmlformats.org/drawingml/2006/main" idx="1">
            <a:schemeClr val="accent2"/>
          </a:fillRef>
          <a:effectRef xmlns:a="http://schemas.openxmlformats.org/drawingml/2006/main" idx="0">
            <a:schemeClr val="accent2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 anchor="ctr"/>
          <a:lstStyle xmlns:a="http://schemas.openxmlformats.org/drawingml/2006/main"/>
          <a:p xmlns:a="http://schemas.openxmlformats.org/drawingml/2006/main">
            <a:pPr algn="l"/>
            <a:r>
              <a:rPr lang="ru-RU" sz="1100" b="1">
                <a:solidFill>
                  <a:schemeClr val="tx1"/>
                </a:solidFill>
              </a:rPr>
              <a:t>в т.ч ФБ 32,0</a:t>
            </a:r>
          </a:p>
        </cdr:txBody>
      </cdr:sp>
      <cdr:sp macro="" textlink="">
        <cdr:nvSpPr>
          <cdr:cNvPr id="28" name="Прямоугольник 27"/>
          <cdr:cNvSpPr/>
        </cdr:nvSpPr>
        <cdr:spPr>
          <a:xfrm xmlns:a="http://schemas.openxmlformats.org/drawingml/2006/main">
            <a:off x="3695700" y="1257301"/>
            <a:ext cx="1659766" cy="3276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>
              <a:lumMod val="60000"/>
              <a:lumOff val="40000"/>
            </a:schemeClr>
          </a:solidFill>
        </cdr:spPr>
        <cdr:style>
          <a:lnRef xmlns:a="http://schemas.openxmlformats.org/drawingml/2006/main" idx="2">
            <a:schemeClr val="accent2">
              <a:shade val="50000"/>
            </a:schemeClr>
          </a:lnRef>
          <a:fillRef xmlns:a="http://schemas.openxmlformats.org/drawingml/2006/main" idx="1">
            <a:schemeClr val="accent2"/>
          </a:fillRef>
          <a:effectRef xmlns:a="http://schemas.openxmlformats.org/drawingml/2006/main" idx="0">
            <a:schemeClr val="accent2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 anchor="ctr"/>
          <a:lstStyle xmlns:a="http://schemas.openxmlformats.org/drawingml/2006/main"/>
          <a:p xmlns:a="http://schemas.openxmlformats.org/drawingml/2006/main">
            <a:pPr algn="l"/>
            <a:r>
              <a:rPr lang="ru-RU" sz="1400" b="1">
                <a:solidFill>
                  <a:schemeClr val="tx1"/>
                </a:solidFill>
              </a:rPr>
              <a:t>Субсидии</a:t>
            </a:r>
          </a:p>
        </cdr:txBody>
      </cdr:sp>
      <cdr:sp macro="" textlink="">
        <cdr:nvSpPr>
          <cdr:cNvPr id="29" name="Прямоугольник 28"/>
          <cdr:cNvSpPr/>
        </cdr:nvSpPr>
        <cdr:spPr>
          <a:xfrm xmlns:a="http://schemas.openxmlformats.org/drawingml/2006/main">
            <a:off x="5427905" y="1250429"/>
            <a:ext cx="876300" cy="3276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>
              <a:lumMod val="60000"/>
              <a:lumOff val="40000"/>
            </a:schemeClr>
          </a:solidFill>
        </cdr:spPr>
        <cdr:style>
          <a:lnRef xmlns:a="http://schemas.openxmlformats.org/drawingml/2006/main" idx="2">
            <a:schemeClr val="accent2">
              <a:shade val="50000"/>
            </a:schemeClr>
          </a:lnRef>
          <a:fillRef xmlns:a="http://schemas.openxmlformats.org/drawingml/2006/main" idx="1">
            <a:schemeClr val="accent2"/>
          </a:fillRef>
          <a:effectRef xmlns:a="http://schemas.openxmlformats.org/drawingml/2006/main" idx="0">
            <a:schemeClr val="accent2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 anchor="ctr"/>
          <a:lstStyle xmlns:a="http://schemas.openxmlformats.org/drawingml/2006/main"/>
          <a:p xmlns:a="http://schemas.openxmlformats.org/drawingml/2006/main">
            <a:pPr algn="l"/>
            <a:r>
              <a:rPr lang="ru-RU" sz="1400" b="1">
                <a:solidFill>
                  <a:schemeClr val="tx1"/>
                </a:solidFill>
              </a:rPr>
              <a:t>354,4</a:t>
            </a:r>
          </a:p>
        </cdr:txBody>
      </cdr:sp>
    </cdr:grpSp>
  </cdr:relSizeAnchor>
  <cdr:relSizeAnchor xmlns:cdr="http://schemas.openxmlformats.org/drawingml/2006/chartDrawing">
    <cdr:from>
      <cdr:x>0.38973</cdr:x>
      <cdr:y>0.34936</cdr:y>
    </cdr:from>
    <cdr:to>
      <cdr:x>0.89476</cdr:x>
      <cdr:y>0.41695</cdr:y>
    </cdr:to>
    <cdr:grpSp>
      <cdr:nvGrpSpPr>
        <cdr:cNvPr id="30" name="Группа 29"/>
        <cdr:cNvGrpSpPr/>
      </cdr:nvGrpSpPr>
      <cdr:grpSpPr>
        <a:xfrm xmlns:a="http://schemas.openxmlformats.org/drawingml/2006/main">
          <a:off x="3690176" y="2071421"/>
          <a:ext cx="4781898" cy="400754"/>
          <a:chOff x="3688081" y="1257300"/>
          <a:chExt cx="3575627" cy="327660"/>
        </a:xfrm>
      </cdr:grpSpPr>
      <cdr:sp macro="" textlink="">
        <cdr:nvSpPr>
          <cdr:cNvPr id="31" name="Прямоугольник 30"/>
          <cdr:cNvSpPr/>
        </cdr:nvSpPr>
        <cdr:spPr>
          <a:xfrm xmlns:a="http://schemas.openxmlformats.org/drawingml/2006/main">
            <a:off x="6387408" y="1257300"/>
            <a:ext cx="876300" cy="3276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>
              <a:lumMod val="60000"/>
              <a:lumOff val="40000"/>
            </a:schemeClr>
          </a:solidFill>
        </cdr:spPr>
        <cdr:style>
          <a:lnRef xmlns:a="http://schemas.openxmlformats.org/drawingml/2006/main" idx="2">
            <a:schemeClr val="accent2">
              <a:shade val="50000"/>
            </a:schemeClr>
          </a:lnRef>
          <a:fillRef xmlns:a="http://schemas.openxmlformats.org/drawingml/2006/main" idx="1">
            <a:schemeClr val="accent2"/>
          </a:fillRef>
          <a:effectRef xmlns:a="http://schemas.openxmlformats.org/drawingml/2006/main" idx="0">
            <a:schemeClr val="accent2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 anchor="ctr"/>
          <a:lstStyle xmlns:a="http://schemas.openxmlformats.org/drawingml/2006/main"/>
          <a:p xmlns:a="http://schemas.openxmlformats.org/drawingml/2006/main">
            <a:pPr algn="l"/>
            <a:r>
              <a:rPr lang="ru-RU" sz="1400" b="1">
                <a:solidFill>
                  <a:schemeClr val="tx1"/>
                </a:solidFill>
              </a:rPr>
              <a:t>в т.ч. 9,6</a:t>
            </a:r>
          </a:p>
        </cdr:txBody>
      </cdr:sp>
      <cdr:sp macro="" textlink="">
        <cdr:nvSpPr>
          <cdr:cNvPr id="32" name="Прямоугольник 31"/>
          <cdr:cNvSpPr/>
        </cdr:nvSpPr>
        <cdr:spPr>
          <a:xfrm xmlns:a="http://schemas.openxmlformats.org/drawingml/2006/main">
            <a:off x="3688081" y="1257300"/>
            <a:ext cx="1623291" cy="3276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>
              <a:lumMod val="60000"/>
              <a:lumOff val="40000"/>
            </a:schemeClr>
          </a:solidFill>
        </cdr:spPr>
        <cdr:style>
          <a:lnRef xmlns:a="http://schemas.openxmlformats.org/drawingml/2006/main" idx="2">
            <a:schemeClr val="accent2">
              <a:shade val="50000"/>
            </a:schemeClr>
          </a:lnRef>
          <a:fillRef xmlns:a="http://schemas.openxmlformats.org/drawingml/2006/main" idx="1">
            <a:schemeClr val="accent2"/>
          </a:fillRef>
          <a:effectRef xmlns:a="http://schemas.openxmlformats.org/drawingml/2006/main" idx="0">
            <a:schemeClr val="accent2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 anchor="ctr"/>
          <a:lstStyle xmlns:a="http://schemas.openxmlformats.org/drawingml/2006/main"/>
          <a:p xmlns:a="http://schemas.openxmlformats.org/drawingml/2006/main">
            <a:pPr algn="l"/>
            <a:r>
              <a:rPr lang="ru-RU" sz="1400" b="1" dirty="0">
                <a:solidFill>
                  <a:schemeClr val="tx1"/>
                </a:solidFill>
              </a:rPr>
              <a:t>Иные</a:t>
            </a:r>
            <a:r>
              <a:rPr lang="ru-RU" sz="1400" b="1" baseline="0" dirty="0">
                <a:solidFill>
                  <a:schemeClr val="tx1"/>
                </a:solidFill>
              </a:rPr>
              <a:t> МБТ</a:t>
            </a:r>
          </a:p>
        </cdr:txBody>
      </cdr:sp>
      <cdr:sp macro="" textlink="">
        <cdr:nvSpPr>
          <cdr:cNvPr id="33" name="Прямоугольник 32"/>
          <cdr:cNvSpPr/>
        </cdr:nvSpPr>
        <cdr:spPr>
          <a:xfrm xmlns:a="http://schemas.openxmlformats.org/drawingml/2006/main">
            <a:off x="5398654" y="1257300"/>
            <a:ext cx="876300" cy="3276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>
              <a:lumMod val="60000"/>
              <a:lumOff val="40000"/>
            </a:schemeClr>
          </a:solidFill>
        </cdr:spPr>
        <cdr:style>
          <a:lnRef xmlns:a="http://schemas.openxmlformats.org/drawingml/2006/main" idx="2">
            <a:schemeClr val="accent2">
              <a:shade val="50000"/>
            </a:schemeClr>
          </a:lnRef>
          <a:fillRef xmlns:a="http://schemas.openxmlformats.org/drawingml/2006/main" idx="1">
            <a:schemeClr val="accent2"/>
          </a:fillRef>
          <a:effectRef xmlns:a="http://schemas.openxmlformats.org/drawingml/2006/main" idx="0">
            <a:schemeClr val="accent2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 anchor="ctr"/>
          <a:lstStyle xmlns:a="http://schemas.openxmlformats.org/drawingml/2006/main"/>
          <a:p xmlns:a="http://schemas.openxmlformats.org/drawingml/2006/main">
            <a:pPr algn="l"/>
            <a:r>
              <a:rPr lang="ru-RU" sz="1400" b="1">
                <a:solidFill>
                  <a:schemeClr val="tx1"/>
                </a:solidFill>
              </a:rPr>
              <a:t>28,7</a:t>
            </a:r>
          </a:p>
        </cdr:txBody>
      </cdr:sp>
    </cdr:grpSp>
  </cdr:relSizeAnchor>
  <cdr:relSizeAnchor xmlns:cdr="http://schemas.openxmlformats.org/drawingml/2006/chartDrawing">
    <cdr:from>
      <cdr:x>0.07582</cdr:x>
      <cdr:y>0.2088</cdr:y>
    </cdr:from>
    <cdr:to>
      <cdr:x>0.1741</cdr:x>
      <cdr:y>0.30131</cdr:y>
    </cdr:to>
    <cdr:sp macro="" textlink="">
      <cdr:nvSpPr>
        <cdr:cNvPr id="34" name="Прямоугольник 33"/>
        <cdr:cNvSpPr/>
      </cdr:nvSpPr>
      <cdr:spPr>
        <a:xfrm xmlns:a="http://schemas.openxmlformats.org/drawingml/2006/main">
          <a:off x="594325" y="1044102"/>
          <a:ext cx="770416" cy="462585"/>
        </a:xfrm>
        <a:prstGeom xmlns:a="http://schemas.openxmlformats.org/drawingml/2006/main" prst="rect">
          <a:avLst/>
        </a:prstGeom>
        <a:ln xmlns:a="http://schemas.openxmlformats.org/drawingml/2006/main"/>
      </cdr:spPr>
      <cdr:style>
        <a:lnRef xmlns:a="http://schemas.openxmlformats.org/drawingml/2006/main" idx="1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600" b="1">
              <a:solidFill>
                <a:schemeClr val="bg1"/>
              </a:solidFill>
            </a:rPr>
            <a:t>11,2%</a:t>
          </a:r>
        </a:p>
      </cdr:txBody>
    </cdr:sp>
  </cdr:relSizeAnchor>
  <cdr:relSizeAnchor xmlns:cdr="http://schemas.openxmlformats.org/drawingml/2006/chartDrawing">
    <cdr:from>
      <cdr:x>0.808</cdr:x>
      <cdr:y>0</cdr:y>
    </cdr:from>
    <cdr:to>
      <cdr:x>0.94174</cdr:x>
      <cdr:y>0.05901</cdr:y>
    </cdr:to>
    <cdr:sp macro="" textlink="">
      <cdr:nvSpPr>
        <cdr:cNvPr id="35" name="Прямоугольник 34"/>
        <cdr:cNvSpPr/>
      </cdr:nvSpPr>
      <cdr:spPr>
        <a:xfrm xmlns:a="http://schemas.openxmlformats.org/drawingml/2006/main">
          <a:off x="7650596" y="-1340768"/>
          <a:ext cx="1266323" cy="349882"/>
        </a:xfrm>
        <a:prstGeom xmlns:a="http://schemas.openxmlformats.org/drawingml/2006/main" prst="rect">
          <a:avLst/>
        </a:prstGeom>
        <a:ln xmlns:a="http://schemas.openxmlformats.org/drawingml/2006/main" w="6350"/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  <a:softEdge rad="12700"/>
        </a:effectLst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ysClr val="windowText" lastClr="000000"/>
              </a:solidFill>
            </a:rPr>
            <a:t>млн. руб.</a:t>
          </a:r>
        </a:p>
      </cdr:txBody>
    </cdr:sp>
  </cdr:relSizeAnchor>
  <cdr:relSizeAnchor xmlns:cdr="http://schemas.openxmlformats.org/drawingml/2006/chartDrawing">
    <cdr:from>
      <cdr:x>0.3828</cdr:x>
      <cdr:y>0.65147</cdr:y>
    </cdr:from>
    <cdr:to>
      <cdr:x>0.86028</cdr:x>
      <cdr:y>0.74082</cdr:y>
    </cdr:to>
    <cdr:sp macro="" textlink="">
      <cdr:nvSpPr>
        <cdr:cNvPr id="25" name="Прямоугольник 24"/>
        <cdr:cNvSpPr/>
      </cdr:nvSpPr>
      <cdr:spPr>
        <a:xfrm xmlns:a="http://schemas.openxmlformats.org/drawingml/2006/main">
          <a:off x="3624559" y="3862688"/>
          <a:ext cx="4521040" cy="5298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2000" b="1" dirty="0">
              <a:solidFill>
                <a:sysClr val="windowText" lastClr="000000"/>
              </a:solidFill>
            </a:rPr>
            <a:t>Государственные полномочия</a:t>
          </a:r>
        </a:p>
        <a:p xmlns:a="http://schemas.openxmlformats.org/drawingml/2006/main">
          <a:pPr algn="l"/>
          <a:r>
            <a:rPr lang="ru-RU" sz="1600" b="1" dirty="0">
              <a:solidFill>
                <a:sysClr val="windowText" lastClr="000000"/>
              </a:solidFill>
            </a:rPr>
            <a:t>39,1% к общему объему доходов</a:t>
          </a:r>
        </a:p>
      </cdr:txBody>
    </cdr:sp>
  </cdr:relSizeAnchor>
  <cdr:relSizeAnchor xmlns:cdr="http://schemas.openxmlformats.org/drawingml/2006/chartDrawing">
    <cdr:from>
      <cdr:x>0.42817</cdr:x>
      <cdr:y>0.8113</cdr:y>
    </cdr:from>
    <cdr:to>
      <cdr:x>0.90186</cdr:x>
      <cdr:y>0.9242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356445" y="4056822"/>
          <a:ext cx="3713259" cy="564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/>
            <a:t>Объем межбюджетных трансфертов </a:t>
          </a:r>
        </a:p>
        <a:p xmlns:a="http://schemas.openxmlformats.org/drawingml/2006/main">
          <a:pPr algn="ctr"/>
          <a:r>
            <a:rPr lang="ru-RU" sz="1400" b="1" baseline="0" dirty="0"/>
            <a:t>1 275,1  (+11,2%)</a:t>
          </a:r>
          <a:endParaRPr lang="ru-RU" sz="14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0.6929</cdr:x>
      <cdr:y>0.12689</cdr:y>
    </cdr:from>
    <cdr:to>
      <cdr:x>0.96975</cdr:x>
      <cdr:y>0.18539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6035964" y="624379"/>
          <a:ext cx="2011680" cy="28263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t"/>
        <a:lstStyle xmlns:a="http://schemas.openxmlformats.org/drawingml/2006/main"/>
        <a:p xmlns:a="http://schemas.openxmlformats.org/drawingml/2006/main">
          <a:pPr algn="r" rtl="0">
            <a:defRPr sz="1000"/>
          </a:pPr>
          <a:endParaRPr lang="ru-RU" sz="1400" b="1" i="0" u="none" strike="noStrike" baseline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0.64968</cdr:x>
      <cdr:y>0.15909</cdr:y>
    </cdr:from>
    <cdr:to>
      <cdr:x>0.96713</cdr:x>
      <cdr:y>0.21759</cdr:y>
    </cdr:to>
    <cdr:sp macro="" textlink="">
      <cdr:nvSpPr>
        <cdr:cNvPr id="3" name="Прямоугольник 1"/>
        <cdr:cNvSpPr/>
      </cdr:nvSpPr>
      <cdr:spPr>
        <a:xfrm xmlns:a="http://schemas.openxmlformats.org/drawingml/2006/main">
          <a:off x="5760640" y="1008112"/>
          <a:ext cx="2814857" cy="3706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t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ru-RU" sz="1400" b="1" dirty="0" smtClean="0">
              <a:solidFill>
                <a:srgbClr val="000000"/>
              </a:solidFill>
              <a:latin typeface="Calibri"/>
            </a:rPr>
            <a:t>Общий объем расходов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Calibri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Calibri"/>
            </a:rPr>
            <a:t>: </a:t>
          </a:r>
          <a:r>
            <a:rPr lang="en-US" sz="1400" b="1" i="0" u="none" strike="noStrike" baseline="0" dirty="0">
              <a:solidFill>
                <a:srgbClr val="000000"/>
              </a:solidFill>
              <a:latin typeface="Calibri"/>
            </a:rPr>
            <a:t>1636,1</a:t>
          </a:r>
          <a:endParaRPr lang="ru-RU" sz="1400" b="1" i="0" u="none" strike="noStrike" baseline="0" dirty="0">
            <a:solidFill>
              <a:srgbClr val="000000"/>
            </a:solidFill>
            <a:latin typeface="Calibri"/>
          </a:endParaRPr>
        </a:p>
        <a:p xmlns:a="http://schemas.openxmlformats.org/drawingml/2006/main">
          <a:pPr algn="r" rtl="0">
            <a:defRPr sz="1000"/>
          </a:pPr>
          <a:endParaRPr lang="ru-RU" sz="14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0.54205</cdr:x>
      <cdr:y>0.78723</cdr:y>
    </cdr:from>
    <cdr:to>
      <cdr:x>0.9581</cdr:x>
      <cdr:y>0.85909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405608" y="5328592"/>
          <a:ext cx="3381508" cy="486403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000" b="1">
              <a:solidFill>
                <a:sysClr val="windowText" lastClr="000000"/>
              </a:solidFill>
            </a:rPr>
            <a:t>Всего трансфертов:</a:t>
          </a:r>
          <a:r>
            <a:rPr lang="ru-RU" sz="2000" b="1" baseline="0">
              <a:solidFill>
                <a:sysClr val="windowText" lastClr="000000"/>
              </a:solidFill>
            </a:rPr>
            <a:t> 189,3</a:t>
          </a:r>
          <a:endParaRPr lang="ru-RU" sz="2000" b="1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F4421-BB94-49D7-9039-46C97BBD1901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C665F-A2CD-4995-8BDD-FA7EA4D15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46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94CB0-CF8A-44DF-8277-535C4FF69646}" type="slidenum">
              <a:rPr lang="ru-RU" smtClean="0">
                <a:solidFill>
                  <a:prstClr val="black"/>
                </a:solidFill>
              </a:rPr>
              <a:pPr/>
              <a:t>32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B04B5-747E-47FB-912B-49211A452BEB}" type="slidenum">
              <a:rPr lang="ru-RU" smtClean="0">
                <a:solidFill>
                  <a:prstClr val="black"/>
                </a:solidFill>
              </a:rPr>
              <a:pPr/>
              <a:t>46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652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33950" cy="3700463"/>
          </a:xfrm>
          <a:prstGeom prst="rect">
            <a:avLst/>
          </a:prstGeom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73577" y="4686543"/>
            <a:ext cx="5387903" cy="443909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000" spc="-1">
              <a:latin typeface="Arial"/>
            </a:endParaRPr>
          </a:p>
        </p:txBody>
      </p:sp>
      <p:sp>
        <p:nvSpPr>
          <p:cNvPr id="224" name="CustomShape 3"/>
          <p:cNvSpPr/>
          <p:nvPr/>
        </p:nvSpPr>
        <p:spPr>
          <a:xfrm>
            <a:off x="3815518" y="9371300"/>
            <a:ext cx="2918124" cy="4927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904" tIns="44452" rIns="88904" bIns="44452" anchor="b">
            <a:noAutofit/>
          </a:bodyPr>
          <a:lstStyle/>
          <a:p>
            <a:pPr algn="r"/>
            <a:fld id="{6E89FEC1-2A13-491E-9D64-D19DCC4F1060}" type="slidenum">
              <a:rPr lang="ru-RU" sz="1200" spc="-1">
                <a:solidFill>
                  <a:srgbClr val="000000"/>
                </a:solidFill>
              </a:rPr>
              <a:pPr algn="r"/>
              <a:t>53</a:t>
            </a:fld>
            <a:endParaRPr lang="ru-RU" sz="1200" spc="-1">
              <a:solidFill>
                <a:prstClr val="black"/>
              </a:solidFill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33950" cy="3700463"/>
          </a:xfrm>
          <a:prstGeom prst="rect">
            <a:avLst/>
          </a:prstGeom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73577" y="4686543"/>
            <a:ext cx="5387903" cy="443909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000" spc="-1">
              <a:latin typeface="Arial"/>
            </a:endParaRPr>
          </a:p>
        </p:txBody>
      </p:sp>
      <p:sp>
        <p:nvSpPr>
          <p:cNvPr id="224" name="CustomShape 3"/>
          <p:cNvSpPr/>
          <p:nvPr/>
        </p:nvSpPr>
        <p:spPr>
          <a:xfrm>
            <a:off x="3815518" y="9371300"/>
            <a:ext cx="2918124" cy="4927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904" tIns="44452" rIns="88904" bIns="44452" anchor="b">
            <a:noAutofit/>
          </a:bodyPr>
          <a:lstStyle/>
          <a:p>
            <a:pPr algn="r"/>
            <a:fld id="{6E89FEC1-2A13-491E-9D64-D19DCC4F1060}" type="slidenum">
              <a:rPr lang="ru-RU" sz="1200" spc="-1">
                <a:solidFill>
                  <a:srgbClr val="000000"/>
                </a:solidFill>
              </a:rPr>
              <a:pPr algn="r"/>
              <a:t>66</a:t>
            </a:fld>
            <a:endParaRPr lang="ru-RU" sz="1200" spc="-1">
              <a:solidFill>
                <a:prstClr val="black"/>
              </a:solid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6022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779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8971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17560" y="3132360"/>
            <a:ext cx="7175160" cy="1792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24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906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9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560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49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071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161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0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6975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818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34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846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192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906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996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560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499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0717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16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4520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066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8186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34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84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19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801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9230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7985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1540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708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079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130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320" r:id="rId2"/>
    <p:sldLayoutId id="2147484321" r:id="rId3"/>
    <p:sldLayoutId id="2147484322" r:id="rId4"/>
    <p:sldLayoutId id="2147484323" r:id="rId5"/>
    <p:sldLayoutId id="2147484324" r:id="rId6"/>
    <p:sldLayoutId id="2147484325" r:id="rId7"/>
    <p:sldLayoutId id="2147484326" r:id="rId8"/>
    <p:sldLayoutId id="2147484327" r:id="rId9"/>
    <p:sldLayoutId id="2147484328" r:id="rId10"/>
    <p:sldLayoutId id="2147484329" r:id="rId11"/>
    <p:sldLayoutId id="214748433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911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6643C-6F79-48DA-8238-F3E77E0A25A7}" type="datetime">
              <a:rPr lang="ru-RU" spc="-1" smtClean="0">
                <a:solidFill>
                  <a:srgbClr val="808080"/>
                </a:solidFill>
              </a:rPr>
              <a:pPr/>
              <a:t>03.04.2023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z="2400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CE40A-813A-4811-BA1D-17052479B185}" type="slidenum">
              <a:rPr lang="ru-RU" spc="-1" smtClean="0">
                <a:solidFill>
                  <a:srgbClr val="808080"/>
                </a:solidFill>
              </a:rPr>
              <a:pPr/>
              <a:t>‹#›</a:t>
            </a:fld>
            <a:endParaRPr lang="ru-RU" b="0" spc="-1">
              <a:solidFill>
                <a:prstClr val="black">
                  <a:lumMod val="50000"/>
                  <a:lumOff val="50000"/>
                </a:prst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911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8" r:id="rId1"/>
    <p:sldLayoutId id="2147484369" r:id="rId2"/>
    <p:sldLayoutId id="2147484370" r:id="rId3"/>
    <p:sldLayoutId id="2147484371" r:id="rId4"/>
    <p:sldLayoutId id="2147484372" r:id="rId5"/>
    <p:sldLayoutId id="2147484373" r:id="rId6"/>
    <p:sldLayoutId id="2147484374" r:id="rId7"/>
    <p:sldLayoutId id="2147484375" r:id="rId8"/>
    <p:sldLayoutId id="2147484376" r:id="rId9"/>
    <p:sldLayoutId id="2147484377" r:id="rId10"/>
    <p:sldLayoutId id="21474843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Новый год\278363_Rabochiy_vizit_gubernatora_Chelyabinskoy_oblasti_Borisa_Dubrovskogo_v_Kasli_Kasli_stela_kasli_250x0_3589.2370.474.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17425" b="6326"/>
          <a:stretch/>
        </p:blipFill>
        <p:spPr bwMode="auto">
          <a:xfrm>
            <a:off x="-23786" y="-21028"/>
            <a:ext cx="9180000" cy="687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-252413" y="511175"/>
            <a:ext cx="9396413" cy="2989263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7200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БЮДЖЕТ </a:t>
            </a:r>
            <a:br>
              <a:rPr lang="ru-RU" sz="7200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br>
              <a:rPr lang="ru-RU" sz="7200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ГРАЖДАН</a:t>
            </a:r>
            <a:endParaRPr lang="ru-RU" sz="7200" b="1" dirty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4294967295"/>
          </p:nvPr>
        </p:nvSpPr>
        <p:spPr>
          <a:xfrm>
            <a:off x="358775" y="3933825"/>
            <a:ext cx="8785225" cy="17986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ln w="31550" cmpd="sng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исполнении бюджета Каслинского муниципального района </a:t>
            </a:r>
          </a:p>
          <a:p>
            <a:pPr marL="0" indent="0" algn="ctr">
              <a:buNone/>
            </a:pPr>
            <a:r>
              <a:rPr lang="ru-RU" sz="4400" b="1" dirty="0">
                <a:ln w="31550" cmpd="sng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4400" b="1" dirty="0" smtClean="0">
                <a:ln w="31550" cmpd="sng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2022 год</a:t>
            </a:r>
            <a:endParaRPr lang="ru-RU" sz="4400" b="1" dirty="0">
              <a:ln w="31550" cmpd="sng">
                <a:solidFill>
                  <a:srgbClr val="0070C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C:\Users\User\Desktop\для презентации\Без имени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43" y="260648"/>
            <a:ext cx="1260383" cy="13681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1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801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Структура доходов бюджета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Каслинского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муниципального района за 2022 год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412776"/>
            <a:ext cx="1209040" cy="262788"/>
          </a:xfrm>
          <a:prstGeom prst="rect">
            <a:avLst/>
          </a:prstGeom>
          <a:ln w="6350">
            <a:solidFill>
              <a:sysClr val="windowText" lastClr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prstClr val="black"/>
                </a:solidFill>
              </a:rPr>
              <a:t>млн. руб.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3226011"/>
              </p:ext>
            </p:extLst>
          </p:nvPr>
        </p:nvGraphicFramePr>
        <p:xfrm>
          <a:off x="-468560" y="980728"/>
          <a:ext cx="10369152" cy="5989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271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6318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поступлений по основным налоговым доходам района за 2022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 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082359"/>
              </p:ext>
            </p:extLst>
          </p:nvPr>
        </p:nvGraphicFramePr>
        <p:xfrm>
          <a:off x="-468560" y="692696"/>
          <a:ext cx="9616977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96752"/>
            <a:ext cx="1317625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79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6318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Динамика поступлений по основным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неналоговым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доходам района за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369261"/>
              </p:ext>
            </p:extLst>
          </p:nvPr>
        </p:nvGraphicFramePr>
        <p:xfrm>
          <a:off x="-1653" y="1015546"/>
          <a:ext cx="9540552" cy="5828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560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8864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Безвозмездные поступления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109550"/>
              </p:ext>
            </p:extLst>
          </p:nvPr>
        </p:nvGraphicFramePr>
        <p:xfrm>
          <a:off x="539552" y="1628800"/>
          <a:ext cx="8208912" cy="4608512"/>
        </p:xfrm>
        <a:graphic>
          <a:graphicData uri="http://schemas.openxmlformats.org/drawingml/2006/table">
            <a:tbl>
              <a:tblPr/>
              <a:tblGrid>
                <a:gridCol w="2179357"/>
                <a:gridCol w="3196391"/>
                <a:gridCol w="2833164"/>
              </a:tblGrid>
              <a:tr h="1368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</a:rPr>
                        <a:t>Дотации (от лат. «</a:t>
                      </a:r>
                      <a:r>
                        <a:rPr lang="en-US" sz="1800" b="0" dirty="0" err="1">
                          <a:effectLst/>
                          <a:latin typeface="Times New Roman"/>
                          <a:ea typeface="Times New Roman"/>
                        </a:rPr>
                        <a:t>Dotatio</a:t>
                      </a: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</a:rPr>
                        <a:t>» – дар, пожертвование)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</a:rPr>
                        <a:t>Предоставляются без определения конкретной цели их использования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</a:rPr>
                        <a:t>Вы даете ребенку «карманные деньги»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281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Субвенции (от лат. </a:t>
                      </a: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</a:rPr>
                        <a:t>Subvenire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» – приходить на помощь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Предоставляются на финансирование «переданных» другим публично-правовым образованиям полномочий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Вы даете ребенку деньги и посылаете его в магазин купить продукты (по списку)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12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Субсидии (от лат. «</a:t>
                      </a: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</a:rPr>
                        <a:t>Subsidium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» – поддержка)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Предоставляются на условиях долевого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</a:rPr>
                        <a:t>софинансирования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расходов других бюджетов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Вы «добавляете» денег для того, чтобы ваш ребенок купил себе новый телефон (а остальные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он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накопил сам)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22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6319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</a:t>
            </a: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Региональные средства, поступившие в </a:t>
            </a:r>
          </a:p>
          <a:p>
            <a:pPr algn="ctr"/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районный бюджет в 2022 году</a:t>
            </a:r>
            <a:endParaRPr lang="ru-RU" altLang="zh-CN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1324252"/>
              </p:ext>
            </p:extLst>
          </p:nvPr>
        </p:nvGraphicFramePr>
        <p:xfrm>
          <a:off x="-54260" y="1340768"/>
          <a:ext cx="9468544" cy="5929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356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769" y="1124744"/>
            <a:ext cx="6984776" cy="5339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46318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бюджета</a:t>
            </a:r>
          </a:p>
          <a:p>
            <a:pPr algn="ct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Каслинского муниципального района за 202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38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для презентации\Фо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292" y="5325985"/>
            <a:ext cx="2265398" cy="137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39552" y="116632"/>
            <a:ext cx="8424936" cy="864096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бюджета Каслинского муниципального района за 202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1" r="29748" b="12513"/>
          <a:stretch/>
        </p:blipFill>
        <p:spPr bwMode="auto">
          <a:xfrm>
            <a:off x="778998" y="1402096"/>
            <a:ext cx="1752339" cy="1161669"/>
          </a:xfrm>
          <a:prstGeom prst="rect">
            <a:avLst/>
          </a:prstGeom>
          <a:noFill/>
          <a:ln>
            <a:noFill/>
          </a:ln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3" r="5866" b="17096"/>
          <a:stretch/>
        </p:blipFill>
        <p:spPr bwMode="auto">
          <a:xfrm>
            <a:off x="477821" y="3051662"/>
            <a:ext cx="1514274" cy="1162337"/>
          </a:xfrm>
          <a:prstGeom prst="rect">
            <a:avLst/>
          </a:prstGeom>
          <a:noFill/>
          <a:ln>
            <a:noFill/>
          </a:ln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57" y="5320414"/>
            <a:ext cx="1882354" cy="1257074"/>
          </a:xfrm>
          <a:prstGeom prst="rect">
            <a:avLst/>
          </a:prstGeom>
          <a:noFill/>
          <a:ln>
            <a:noFill/>
          </a:ln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http://reporter64.ru/uploads/content/ala_1482304395585a2b8bc9f5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48" y="3890743"/>
            <a:ext cx="1759076" cy="1077434"/>
          </a:xfrm>
          <a:prstGeom prst="rect">
            <a:avLst/>
          </a:prstGeom>
          <a:noFill/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041" y="1790930"/>
            <a:ext cx="1780537" cy="1143995"/>
          </a:xfrm>
          <a:prstGeom prst="rect">
            <a:avLst/>
          </a:prstGeom>
          <a:noFill/>
          <a:ln>
            <a:noFill/>
          </a:ln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http://posta-magazine.ru/images/stories/flexicontent/01_children-instead-flowers_Posta-Magazin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10004" r="31583" b="27379"/>
          <a:stretch/>
        </p:blipFill>
        <p:spPr bwMode="auto">
          <a:xfrm>
            <a:off x="5030208" y="5277289"/>
            <a:ext cx="1656728" cy="1202189"/>
          </a:xfrm>
          <a:prstGeom prst="rect">
            <a:avLst/>
          </a:prstGeom>
          <a:noFill/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http://www.kolos-74.ru/media/k2/galleries/2378/OHJDV_3MR8M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3" t="8546" r="11443" b="3334"/>
          <a:stretch/>
        </p:blipFill>
        <p:spPr bwMode="auto">
          <a:xfrm>
            <a:off x="465358" y="4662936"/>
            <a:ext cx="1557631" cy="1255723"/>
          </a:xfrm>
          <a:prstGeom prst="rect">
            <a:avLst/>
          </a:prstGeom>
          <a:noFill/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 rot="20103322">
            <a:off x="5503467" y="3097943"/>
            <a:ext cx="887673" cy="94776"/>
          </a:xfrm>
          <a:prstGeom prst="rightArrow">
            <a:avLst>
              <a:gd name="adj1" fmla="val 38654"/>
              <a:gd name="adj2" fmla="val 5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496678" flipH="1">
            <a:off x="2648876" y="3080323"/>
            <a:ext cx="887673" cy="94776"/>
          </a:xfrm>
          <a:prstGeom prst="rightArrow">
            <a:avLst>
              <a:gd name="adj1" fmla="val 38654"/>
              <a:gd name="adj2" fmla="val 5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496678" flipV="1">
            <a:off x="5549949" y="4541259"/>
            <a:ext cx="887673" cy="94776"/>
          </a:xfrm>
          <a:prstGeom prst="rightArrow">
            <a:avLst>
              <a:gd name="adj1" fmla="val 38654"/>
              <a:gd name="adj2" fmla="val 5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20103322" flipH="1" flipV="1">
            <a:off x="2559709" y="4558879"/>
            <a:ext cx="887673" cy="94776"/>
          </a:xfrm>
          <a:prstGeom prst="rightArrow">
            <a:avLst>
              <a:gd name="adj1" fmla="val 38654"/>
              <a:gd name="adj2" fmla="val 5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5" descr="C:\Users\User\Desktop\для презентации\Без имени-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814" y="1762116"/>
            <a:ext cx="2544528" cy="283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15132" y="3197782"/>
            <a:ext cx="2121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05895" y="1232819"/>
            <a:ext cx="1444192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2355" y="3682937"/>
            <a:ext cx="188545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 </a:t>
            </a:r>
            <a:r>
              <a:rPr lang="en-US" sz="4400" b="1" cap="none" spc="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636,1</a:t>
            </a:r>
            <a:endParaRPr lang="ru-RU" sz="4400" b="1" cap="none" spc="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752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5492" y="188640"/>
            <a:ext cx="8280919" cy="1052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Распределение </a:t>
            </a:r>
            <a:r>
              <a:rPr lang="ru-RU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расходов по разделам в общем объеме расходов бюджета 202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ru-RU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года</a:t>
            </a:r>
            <a:r>
              <a:rPr lang="ru-RU" sz="320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320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320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8444552"/>
              </p:ext>
            </p:extLst>
          </p:nvPr>
        </p:nvGraphicFramePr>
        <p:xfrm>
          <a:off x="-108520" y="332656"/>
          <a:ext cx="8866956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343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840231" y="4041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Направления расходов бюджета Каслинского района в 202</a:t>
            </a:r>
            <a:r>
              <a:rPr lang="en-US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</a:t>
            </a: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году</a:t>
            </a:r>
            <a:endParaRPr lang="ru-RU" altLang="ru-RU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0009" y="1282885"/>
            <a:ext cx="1430039" cy="36199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млн. руб.</a:t>
            </a:r>
          </a:p>
        </p:txBody>
      </p:sp>
      <p:pic>
        <p:nvPicPr>
          <p:cNvPr id="27" name="Picture 5" descr="C:\Users\User\Desktop\для презентации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8951"/>
            <a:ext cx="2531245" cy="207159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User\Desktop\для презентации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58951"/>
            <a:ext cx="2531245" cy="207159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Развернутая стрелка 29"/>
          <p:cNvSpPr/>
          <p:nvPr/>
        </p:nvSpPr>
        <p:spPr>
          <a:xfrm>
            <a:off x="1210158" y="1936228"/>
            <a:ext cx="6355656" cy="922723"/>
          </a:xfrm>
          <a:prstGeom prst="uturnArrow">
            <a:avLst>
              <a:gd name="adj1" fmla="val 17234"/>
              <a:gd name="adj2" fmla="val 25000"/>
              <a:gd name="adj3" fmla="val 25000"/>
              <a:gd name="adj4" fmla="val 50000"/>
              <a:gd name="adj5" fmla="val 75000"/>
            </a:avLst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3577954" y="1644881"/>
            <a:ext cx="1872208" cy="757971"/>
          </a:xfrm>
          <a:prstGeom prst="flowChartAlternateProcess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</a:rPr>
              <a:t>+</a:t>
            </a:r>
            <a:r>
              <a:rPr lang="en-US" sz="3200" dirty="0" smtClean="0">
                <a:solidFill>
                  <a:prstClr val="white"/>
                </a:solidFill>
              </a:rPr>
              <a:t>74,4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347864" y="2872252"/>
            <a:ext cx="2495499" cy="752089"/>
          </a:xfrm>
          <a:prstGeom prst="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МРОТ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</a:rPr>
              <a:t>на </a:t>
            </a:r>
            <a:r>
              <a:rPr lang="en-US" sz="2800" b="1" dirty="0" smtClean="0">
                <a:solidFill>
                  <a:prstClr val="black"/>
                </a:solidFill>
              </a:rPr>
              <a:t>19,44</a:t>
            </a:r>
            <a:r>
              <a:rPr lang="ru-RU" sz="2800" b="1" dirty="0" smtClean="0">
                <a:solidFill>
                  <a:prstClr val="black"/>
                </a:solidFill>
              </a:rPr>
              <a:t>%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55196" y="4090011"/>
            <a:ext cx="2495498" cy="1328791"/>
          </a:xfrm>
          <a:prstGeom prst="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индексация заработной </a:t>
            </a:r>
            <a:r>
              <a:rPr lang="ru-RU" b="1" dirty="0" smtClean="0">
                <a:solidFill>
                  <a:prstClr val="black"/>
                </a:solidFill>
              </a:rPr>
              <a:t>платы с 1.10.202</a:t>
            </a:r>
            <a:r>
              <a:rPr lang="en-US" b="1" dirty="0" smtClean="0">
                <a:solidFill>
                  <a:prstClr val="black"/>
                </a:solidFill>
              </a:rPr>
              <a:t>2 </a:t>
            </a:r>
            <a:r>
              <a:rPr lang="ru-RU" b="1" dirty="0" smtClean="0">
                <a:solidFill>
                  <a:prstClr val="black"/>
                </a:solidFill>
              </a:rPr>
              <a:t>года </a:t>
            </a:r>
          </a:p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на </a:t>
            </a:r>
            <a:r>
              <a:rPr lang="en-US" sz="2800" b="1" dirty="0" smtClean="0">
                <a:solidFill>
                  <a:prstClr val="black"/>
                </a:solidFill>
              </a:rPr>
              <a:t>4,0 </a:t>
            </a:r>
            <a:r>
              <a:rPr lang="ru-RU" sz="2800" b="1" dirty="0" smtClean="0">
                <a:solidFill>
                  <a:prstClr val="black"/>
                </a:solidFill>
              </a:rPr>
              <a:t>%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5297" y="5079597"/>
            <a:ext cx="1773261" cy="52322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white"/>
                </a:solidFill>
              </a:rPr>
              <a:t>20</a:t>
            </a:r>
            <a:r>
              <a:rPr lang="ru-RU" sz="2800" b="1" dirty="0" smtClean="0">
                <a:solidFill>
                  <a:prstClr val="white"/>
                </a:solidFill>
              </a:rPr>
              <a:t>2</a:t>
            </a:r>
            <a:r>
              <a:rPr lang="en-US" sz="2800" b="1" dirty="0" smtClean="0">
                <a:solidFill>
                  <a:prstClr val="white"/>
                </a:solidFill>
              </a:rPr>
              <a:t>1</a:t>
            </a:r>
            <a:r>
              <a:rPr lang="ru-RU" sz="2800" b="1" dirty="0" smtClean="0">
                <a:solidFill>
                  <a:prstClr val="white"/>
                </a:solidFill>
              </a:rPr>
              <a:t> год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716382" y="5157593"/>
            <a:ext cx="1698864" cy="52322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202</a:t>
            </a:r>
            <a:r>
              <a:rPr lang="en-US" sz="2800" b="1" dirty="0" smtClean="0">
                <a:solidFill>
                  <a:prstClr val="white"/>
                </a:solidFill>
              </a:rPr>
              <a:t>2</a:t>
            </a:r>
            <a:r>
              <a:rPr lang="ru-RU" sz="2800" b="1" dirty="0" smtClean="0">
                <a:solidFill>
                  <a:prstClr val="white"/>
                </a:solidFill>
              </a:rPr>
              <a:t> год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48265" y="5818802"/>
            <a:ext cx="709361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prstClr val="white"/>
                </a:solidFill>
              </a:rPr>
              <a:t>МРОТ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6541" y="6093296"/>
            <a:ext cx="1127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</a:rPr>
              <a:t>с 01.01.202</a:t>
            </a:r>
            <a:r>
              <a:rPr lang="en-US" sz="1400" b="1" dirty="0" smtClean="0">
                <a:solidFill>
                  <a:prstClr val="black"/>
                </a:solidFill>
              </a:rPr>
              <a:t>1</a:t>
            </a:r>
            <a:endParaRPr lang="ru-RU" sz="1400" b="1" dirty="0" smtClean="0">
              <a:solidFill>
                <a:prstClr val="black"/>
              </a:solidFill>
            </a:endParaRPr>
          </a:p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14 711</a:t>
            </a:r>
            <a:r>
              <a:rPr lang="ru-RU" sz="1400" b="1" dirty="0" smtClean="0">
                <a:solidFill>
                  <a:prstClr val="black"/>
                </a:solidFill>
              </a:rPr>
              <a:t> руб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33396" y="6154874"/>
            <a:ext cx="1264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</a:rPr>
              <a:t>с 01.0</a:t>
            </a:r>
            <a:r>
              <a:rPr lang="en-US" sz="1400" b="1" dirty="0" smtClean="0">
                <a:solidFill>
                  <a:prstClr val="black"/>
                </a:solidFill>
              </a:rPr>
              <a:t>6</a:t>
            </a:r>
            <a:r>
              <a:rPr lang="ru-RU" sz="1400" b="1" dirty="0" smtClean="0">
                <a:solidFill>
                  <a:prstClr val="black"/>
                </a:solidFill>
              </a:rPr>
              <a:t>.202</a:t>
            </a:r>
            <a:r>
              <a:rPr lang="en-US" sz="1400" b="1" dirty="0" smtClean="0">
                <a:solidFill>
                  <a:prstClr val="black"/>
                </a:solidFill>
              </a:rPr>
              <a:t>2</a:t>
            </a:r>
            <a:endParaRPr lang="ru-RU" sz="1400" b="1" dirty="0" smtClean="0">
              <a:solidFill>
                <a:prstClr val="black"/>
              </a:solidFill>
            </a:endParaRPr>
          </a:p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17 570,85</a:t>
            </a:r>
            <a:r>
              <a:rPr lang="ru-RU" sz="1400" b="1" dirty="0" smtClean="0">
                <a:solidFill>
                  <a:prstClr val="black"/>
                </a:solidFill>
              </a:rPr>
              <a:t> руб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38" name="Стрелка вправо 37"/>
          <p:cNvSpPr/>
          <p:nvPr/>
        </p:nvSpPr>
        <p:spPr>
          <a:xfrm>
            <a:off x="4113741" y="6416484"/>
            <a:ext cx="978408" cy="200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8646" y="4077071"/>
            <a:ext cx="1586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</a:rPr>
              <a:t>658,4</a:t>
            </a:r>
            <a:endParaRPr lang="ru-RU" sz="3200" b="1" dirty="0">
              <a:ln>
                <a:solidFill>
                  <a:prstClr val="white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28682" y="4077070"/>
            <a:ext cx="1586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</a:rPr>
              <a:t>732,8 </a:t>
            </a:r>
          </a:p>
        </p:txBody>
      </p:sp>
    </p:spTree>
    <p:extLst>
      <p:ext uri="{BB962C8B-B14F-4D97-AF65-F5344CB8AC3E}">
        <p14:creationId xmlns:p14="http://schemas.microsoft.com/office/powerpoint/2010/main" val="16500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840231" y="4041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Направления расходов бюджета Каслинского района в 202</a:t>
            </a:r>
            <a:r>
              <a:rPr lang="en-US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</a:t>
            </a: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году</a:t>
            </a:r>
            <a:endParaRPr lang="ru-RU" altLang="ru-RU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2171" y="1340768"/>
            <a:ext cx="74008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«Расходы социальной направленности»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3340429" y="1925543"/>
            <a:ext cx="2231411" cy="57606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ru-RU" sz="36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1223,0</a:t>
            </a:r>
            <a:endParaRPr lang="ru-RU" altLang="ru-RU" sz="3600" b="1" cap="all" dirty="0" smtClean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1840" y="2060848"/>
            <a:ext cx="332064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7</a:t>
            </a:r>
            <a:r>
              <a:rPr lang="en-US" sz="2000" b="1" dirty="0" smtClean="0">
                <a:solidFill>
                  <a:prstClr val="black"/>
                </a:solidFill>
              </a:rPr>
              <a:t>4,7% </a:t>
            </a:r>
            <a:r>
              <a:rPr lang="ru-RU" sz="2000" b="1" dirty="0" smtClean="0">
                <a:solidFill>
                  <a:prstClr val="black"/>
                </a:solidFill>
              </a:rPr>
              <a:t>от общих расходов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5" name="Стрелка вверх 14"/>
          <p:cNvSpPr/>
          <p:nvPr/>
        </p:nvSpPr>
        <p:spPr>
          <a:xfrm>
            <a:off x="3520030" y="2616457"/>
            <a:ext cx="1872208" cy="711369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4,6</a:t>
            </a:r>
            <a:r>
              <a:rPr lang="ru-RU" dirty="0" smtClean="0">
                <a:solidFill>
                  <a:prstClr val="white"/>
                </a:solidFill>
              </a:rPr>
              <a:t>%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91" y="3356583"/>
            <a:ext cx="1267486" cy="10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1115616" y="4221088"/>
            <a:ext cx="1440160" cy="36004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zh-CN" sz="1600" b="1" dirty="0" smtClean="0">
                <a:solidFill>
                  <a:prstClr val="black"/>
                </a:solidFill>
                <a:cs typeface="Arial" pitchFamily="34" charset="0"/>
              </a:rPr>
              <a:t>В том числе: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3"/>
          <p:cNvSpPr>
            <a:spLocks noChangeArrowheads="1"/>
          </p:cNvSpPr>
          <p:nvPr/>
        </p:nvSpPr>
        <p:spPr bwMode="auto">
          <a:xfrm>
            <a:off x="1068221" y="4778377"/>
            <a:ext cx="4320480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zh-CN" sz="1600" b="1" dirty="0" smtClean="0">
                <a:solidFill>
                  <a:prstClr val="black"/>
                </a:solidFill>
                <a:cs typeface="Arial" pitchFamily="34" charset="0"/>
              </a:rPr>
              <a:t>образование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1068060" y="5823410"/>
            <a:ext cx="4315509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SimSun" pitchFamily="2" charset="-122"/>
                <a:cs typeface="Arial" pitchFamily="34" charset="0"/>
              </a:rPr>
              <a:t>Культура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1076729" y="6309320"/>
            <a:ext cx="4315509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SimSun" pitchFamily="2" charset="-122"/>
                <a:cs typeface="Arial" pitchFamily="34" charset="0"/>
              </a:rPr>
              <a:t>Физкультура и спорт	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auto">
          <a:xfrm>
            <a:off x="1076729" y="5315882"/>
            <a:ext cx="4315509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SimSun" pitchFamily="2" charset="-122"/>
                <a:cs typeface="Arial" pitchFamily="34" charset="0"/>
              </a:rPr>
              <a:t>Социальная защита населения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6732239" y="4703466"/>
            <a:ext cx="1416077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753,9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23" name="AutoShape 3"/>
          <p:cNvSpPr>
            <a:spLocks noChangeArrowheads="1"/>
          </p:cNvSpPr>
          <p:nvPr/>
        </p:nvSpPr>
        <p:spPr bwMode="auto">
          <a:xfrm>
            <a:off x="6732537" y="5823410"/>
            <a:ext cx="1416077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133,1</a:t>
            </a:r>
            <a:endParaRPr lang="ru-RU" sz="1600" b="1" dirty="0" smtClean="0">
              <a:solidFill>
                <a:prstClr val="black"/>
              </a:solidFill>
            </a:endParaRPr>
          </a:p>
        </p:txBody>
      </p:sp>
      <p:sp>
        <p:nvSpPr>
          <p:cNvPr id="24" name="AutoShape 3"/>
          <p:cNvSpPr>
            <a:spLocks noChangeArrowheads="1"/>
          </p:cNvSpPr>
          <p:nvPr/>
        </p:nvSpPr>
        <p:spPr bwMode="auto">
          <a:xfrm>
            <a:off x="6732537" y="6309320"/>
            <a:ext cx="1416077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2</a:t>
            </a:r>
            <a:r>
              <a:rPr lang="en-US" sz="1600" b="1" dirty="0" smtClean="0">
                <a:solidFill>
                  <a:prstClr val="black"/>
                </a:solidFill>
              </a:rPr>
              <a:t>7,6</a:t>
            </a:r>
            <a:endParaRPr lang="ru-RU" sz="1600" b="1" dirty="0" smtClean="0">
              <a:solidFill>
                <a:prstClr val="black"/>
              </a:solidFill>
            </a:endParaRPr>
          </a:p>
        </p:txBody>
      </p:sp>
      <p:sp>
        <p:nvSpPr>
          <p:cNvPr id="25" name="AutoShape 3"/>
          <p:cNvSpPr>
            <a:spLocks noChangeArrowheads="1"/>
          </p:cNvSpPr>
          <p:nvPr/>
        </p:nvSpPr>
        <p:spPr bwMode="auto">
          <a:xfrm>
            <a:off x="6732537" y="5339353"/>
            <a:ext cx="1416077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308,4</a:t>
            </a:r>
            <a:endParaRPr lang="ru-RU" sz="1600" b="1" dirty="0" smtClean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5211" y="1907800"/>
            <a:ext cx="1430039" cy="36199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86340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8092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Уважаемые жители Каслинского муниципального района!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19256" cy="4968552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ознакомления с основными приоритетными направлениями бюджетной политики и обеспечения полного и доступного информирования заинтересованных пользователей о бюджете муниципального образования, администрация представляет информационный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«Бюджет для граждан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исполнении бюджета Каслинского муниципального района за 2022 год». Он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 вас с положениями основного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финансового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муниципального образования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«Каслинский муниципальный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 года: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2022, и плановый 2023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2024, в рамках исполнения бюджета за 2022 год.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постарались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доступной и понятной форме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проинформировать всех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заинтересованных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жителей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Каслинского района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целях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объемах бюджетных ресурсов в 2022 году.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5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840231" y="4041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Направления расходов бюджета Каслинского района в 202</a:t>
            </a:r>
            <a:r>
              <a:rPr lang="en-US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</a:t>
            </a: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году</a:t>
            </a:r>
            <a:endParaRPr lang="ru-RU" altLang="ru-RU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58332" y="1340768"/>
            <a:ext cx="5708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«Расходы в экономику и ЖКХ»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3340429" y="1925543"/>
            <a:ext cx="2231411" cy="57606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ru-RU" sz="36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191,1</a:t>
            </a:r>
            <a:endParaRPr lang="ru-RU" altLang="ru-RU" sz="3600" b="1" cap="all" dirty="0" smtClean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1840" y="2060848"/>
            <a:ext cx="332064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1</a:t>
            </a:r>
            <a:r>
              <a:rPr lang="en-US" sz="2000" b="1" dirty="0" smtClean="0">
                <a:solidFill>
                  <a:prstClr val="black"/>
                </a:solidFill>
              </a:rPr>
              <a:t>1,7% </a:t>
            </a:r>
            <a:r>
              <a:rPr lang="ru-RU" sz="2000" b="1" dirty="0" smtClean="0">
                <a:solidFill>
                  <a:prstClr val="black"/>
                </a:solidFill>
              </a:rPr>
              <a:t>от общих расходов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91" y="3356583"/>
            <a:ext cx="1267486" cy="10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1115616" y="4221088"/>
            <a:ext cx="1440160" cy="36004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zh-CN" sz="1600" b="1" dirty="0" smtClean="0">
                <a:solidFill>
                  <a:prstClr val="black"/>
                </a:solidFill>
                <a:cs typeface="Arial" pitchFamily="34" charset="0"/>
              </a:rPr>
              <a:t>В том числе: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3"/>
          <p:cNvSpPr>
            <a:spLocks noChangeArrowheads="1"/>
          </p:cNvSpPr>
          <p:nvPr/>
        </p:nvSpPr>
        <p:spPr bwMode="auto">
          <a:xfrm>
            <a:off x="1031623" y="4780952"/>
            <a:ext cx="4320480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zh-CN" sz="1600" b="1" dirty="0" smtClean="0">
                <a:solidFill>
                  <a:prstClr val="black"/>
                </a:solidFill>
                <a:cs typeface="Arial" pitchFamily="34" charset="0"/>
              </a:rPr>
              <a:t>Дорожное хозяйство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1058263" y="5355358"/>
            <a:ext cx="4315509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SimSun" pitchFamily="2" charset="-122"/>
                <a:cs typeface="Arial" pitchFamily="34" charset="0"/>
              </a:rPr>
              <a:t>Транспорт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1058262" y="5823410"/>
            <a:ext cx="4315509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SimSun" pitchFamily="2" charset="-122"/>
                <a:cs typeface="Arial" pitchFamily="34" charset="0"/>
              </a:rPr>
              <a:t>Жилищно-коммунальное хозяйство	</a:t>
            </a:r>
            <a:endParaRPr lang="ru-RU" alt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6732240" y="4725144"/>
            <a:ext cx="1416077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79,4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23" name="AutoShape 3"/>
          <p:cNvSpPr>
            <a:spLocks noChangeArrowheads="1"/>
          </p:cNvSpPr>
          <p:nvPr/>
        </p:nvSpPr>
        <p:spPr bwMode="auto">
          <a:xfrm>
            <a:off x="6708157" y="5339353"/>
            <a:ext cx="1416077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6,6</a:t>
            </a:r>
            <a:endParaRPr lang="ru-RU" sz="1600" b="1" dirty="0" smtClean="0">
              <a:solidFill>
                <a:prstClr val="black"/>
              </a:solidFill>
            </a:endParaRPr>
          </a:p>
        </p:txBody>
      </p:sp>
      <p:sp>
        <p:nvSpPr>
          <p:cNvPr id="24" name="AutoShape 3"/>
          <p:cNvSpPr>
            <a:spLocks noChangeArrowheads="1"/>
          </p:cNvSpPr>
          <p:nvPr/>
        </p:nvSpPr>
        <p:spPr bwMode="auto">
          <a:xfrm>
            <a:off x="6708156" y="5823410"/>
            <a:ext cx="1416077" cy="3600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98,2</a:t>
            </a:r>
            <a:endParaRPr lang="ru-RU" sz="1600" b="1" dirty="0" smtClean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5211" y="1907800"/>
            <a:ext cx="1430039" cy="36199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млн. руб.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3692448" y="2715583"/>
            <a:ext cx="1527372" cy="785425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3,3 %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7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103092"/>
              </p:ext>
            </p:extLst>
          </p:nvPr>
        </p:nvGraphicFramePr>
        <p:xfrm>
          <a:off x="670448" y="620688"/>
          <a:ext cx="8127648" cy="6768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665292" y="1124744"/>
            <a:ext cx="1430039" cy="36199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млн. руб.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16632"/>
            <a:ext cx="8821488" cy="792088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Межбюджетные трансферты бюджетам </a:t>
            </a:r>
            <a:r>
              <a:rPr lang="ru-RU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поселениий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2022 год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99792" y="2924944"/>
            <a:ext cx="3456384" cy="935032"/>
          </a:xfrm>
          <a:prstGeom prst="ellipse">
            <a:avLst/>
          </a:prstGeom>
          <a:solidFill>
            <a:schemeClr val="bg1"/>
          </a:solidFill>
          <a:ln w="47625">
            <a:solidFill>
              <a:schemeClr val="accent1">
                <a:shade val="50000"/>
                <a:alpha val="8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prstClr val="black"/>
                </a:solidFill>
              </a:rPr>
              <a:t>189,3</a:t>
            </a:r>
            <a:endParaRPr lang="ru-RU" sz="4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9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2000364"/>
              </p:ext>
            </p:extLst>
          </p:nvPr>
        </p:nvGraphicFramePr>
        <p:xfrm>
          <a:off x="3491880" y="2150827"/>
          <a:ext cx="5484878" cy="3801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3528" y="46319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</a:t>
            </a: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Реализация приоритетных национальных проектов</a:t>
            </a:r>
          </a:p>
          <a:p>
            <a:pPr algn="ctr"/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в 202</a:t>
            </a:r>
            <a:r>
              <a:rPr lang="ru-RU" altLang="zh-CN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</a:t>
            </a:r>
            <a:r>
              <a:rPr lang="ru-RU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году</a:t>
            </a:r>
            <a:endParaRPr lang="ru-RU" sz="2400" dirty="0">
              <a:solidFill>
                <a:srgbClr val="0070C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942235" y="5493847"/>
            <a:ext cx="0" cy="432048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732240" y="5507416"/>
            <a:ext cx="0" cy="432048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618592" y="5954263"/>
            <a:ext cx="1974323" cy="8640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1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Средств местного бюджета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</a:rPr>
              <a:t>1 278,5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856193" y="5939464"/>
            <a:ext cx="2304256" cy="878895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1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Межбюджетные трансферты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</a:rPr>
              <a:t>26 100,9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79912" y="5181668"/>
            <a:ext cx="3126025" cy="336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том числе</a:t>
            </a:r>
            <a:r>
              <a:rPr lang="ru-RU" sz="1600" dirty="0" smtClean="0">
                <a:solidFill>
                  <a:prstClr val="black"/>
                </a:solidFill>
              </a:rPr>
              <a:t>: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68468" y="1257360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ыс.рублей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https://xn--68-6kcuzpihjx2b4d.xn--p1ai/assets/images/news/nazproekt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50924"/>
            <a:ext cx="4445266" cy="234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5042709" y="2150827"/>
            <a:ext cx="2525759" cy="7920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72000" tIns="10800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endParaRPr lang="ru-RU" altLang="ru-RU" sz="4000" b="1" cap="all" dirty="0" smtClean="0">
              <a:ln w="22225" cmpd="sng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15779"/>
              </p:ext>
            </p:extLst>
          </p:nvPr>
        </p:nvGraphicFramePr>
        <p:xfrm>
          <a:off x="378747" y="2595943"/>
          <a:ext cx="2603500" cy="3191109"/>
        </p:xfrm>
        <a:graphic>
          <a:graphicData uri="http://schemas.openxmlformats.org/drawingml/2006/table">
            <a:tbl>
              <a:tblPr/>
              <a:tblGrid>
                <a:gridCol w="1626791"/>
                <a:gridCol w="976709"/>
              </a:tblGrid>
              <a:tr h="4055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НП Жилье и городская среда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13694,6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</a:tr>
              <a:tr h="382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НП Культура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6306,5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</a:tr>
              <a:tr h="7656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НП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2461,8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</a:tr>
              <a:tr h="382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НП Демография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1231,1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</a:tr>
              <a:tr h="7656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НП Цифровая экономика РФ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792,5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</a:tr>
              <a:tr h="396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НП Экология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21306A"/>
                          </a:solidFill>
                          <a:effectLst/>
                          <a:latin typeface="Times New Roman"/>
                        </a:rPr>
                        <a:t>2892,9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F4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860032" y="2426293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27 379,4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7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64267" y="46318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Исполнение муниципальных программ в общем объеме расходов бюджета </a:t>
            </a:r>
            <a:r>
              <a:rPr lang="ru-RU" sz="24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2020-2022 годы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5473" y="1556792"/>
            <a:ext cx="2965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Доля исполнения бюджета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</a:rPr>
              <a:t>в рамках программ</a:t>
            </a:r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6543687"/>
              </p:ext>
            </p:extLst>
          </p:nvPr>
        </p:nvGraphicFramePr>
        <p:xfrm>
          <a:off x="3779912" y="1398278"/>
          <a:ext cx="5184576" cy="5153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203123"/>
            <a:ext cx="3672407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19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251520" y="618961"/>
            <a:ext cx="8208912" cy="58332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«Обеспечение доступным и комфортным жильем граждан Российской Федерации» в </a:t>
            </a:r>
            <a:r>
              <a:rPr lang="ru-RU" sz="1600" b="1" spc="-1" dirty="0" err="1" smtClean="0">
                <a:solidFill>
                  <a:srgbClr val="4F81BD"/>
                </a:solidFill>
                <a:latin typeface="Times New Roman"/>
              </a:rPr>
              <a:t>Каслинском</a:t>
            </a: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 муниципальном районе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1381184394"/>
              </p:ext>
            </p:extLst>
          </p:nvPr>
        </p:nvGraphicFramePr>
        <p:xfrm>
          <a:off x="3851920" y="1700808"/>
          <a:ext cx="4904336" cy="1950720"/>
        </p:xfrm>
        <a:graphic>
          <a:graphicData uri="http://schemas.openxmlformats.org/drawingml/2006/table">
            <a:tbl>
              <a:tblPr/>
              <a:tblGrid>
                <a:gridCol w="3599699"/>
                <a:gridCol w="649073"/>
                <a:gridCol w="655564"/>
              </a:tblGrid>
              <a:tr h="2160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74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Количество домов (квартир), получивших возможность подключения к природному газу (ед.)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198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215 (124 факт подключения)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977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Строительство газораспределительных сетей (км)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11,3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11,5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291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Строительство, модернизация и капитальный ремонт инженерных сетей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</a:rPr>
                        <a:t>км/</a:t>
                      </a:r>
                      <a:r>
                        <a:rPr kumimoji="0" lang="ru-RU" sz="900" b="0" i="0" u="none" strike="noStrike" kern="0" cap="none" spc="-1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</a:rPr>
                        <a:t>ед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1,6/2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8,23/3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94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расселенного аварийного жилищного фонда,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SimSun"/>
                          <a:cs typeface="Mangal"/>
                        </a:rPr>
                        <a:t> (</a:t>
                      </a: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кв. м.)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62,3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8383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SimSun"/>
                          <a:cs typeface="Mangal"/>
                        </a:rPr>
                        <a:t>Молодые семьи, улучшившие жилищные условия </a:t>
                      </a: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</a:rPr>
                        <a:t>(ед.)</a:t>
                      </a:r>
                      <a:endParaRPr kumimoji="0" lang="ru-RU" sz="900" b="0" i="0" u="none" strike="noStrike" kern="0" cap="none" spc="-1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4775986" y="1340768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171363440"/>
              </p:ext>
            </p:extLst>
          </p:nvPr>
        </p:nvGraphicFramePr>
        <p:xfrm>
          <a:off x="296139" y="4077072"/>
          <a:ext cx="8280920" cy="2597567"/>
        </p:xfrm>
        <a:graphic>
          <a:graphicData uri="http://schemas.openxmlformats.org/drawingml/2006/table">
            <a:tbl>
              <a:tblPr/>
              <a:tblGrid>
                <a:gridCol w="4153801"/>
                <a:gridCol w="1441330"/>
                <a:gridCol w="1008931"/>
                <a:gridCol w="1676858"/>
              </a:tblGrid>
              <a:tr h="2309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 (по первоначальному</a:t>
                      </a:r>
                      <a:r>
                        <a:rPr lang="ru-RU" sz="9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бюджету)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9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52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«Газоснабжение жилых домов: улиц Октябрьская, Мира, Пролетарская, Ф. Глазырина, Ленина с д. № 1 по д. № 49, 1 Мая, 8 Марта, Чапаева, Береговая           с. </a:t>
                      </a:r>
                      <a:r>
                        <a:rPr kumimoji="0" lang="ru-RU" sz="900" b="0" i="0" u="none" strike="noStrike" kern="0" cap="none" spc="-1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Булзи</a:t>
                      </a:r>
                      <a:r>
                        <a:rPr kumimoji="0" lang="ru-RU" sz="900" b="1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900" b="0" i="0" u="none" strike="noStrike" kern="0" cap="none" spc="-1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Каслинского</a:t>
                      </a: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 района Челябинской области»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31 442,3</a:t>
                      </a:r>
                      <a:endParaRPr kumimoji="0" lang="ru-RU" sz="900" b="0" i="0" u="none" strike="noStrike" kern="0" cap="none" spc="-1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24 669,2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Построено 11,5 км, дана возможность подключения к природному газу 215 домам (квартир)</a:t>
                      </a:r>
                      <a:endParaRPr kumimoji="0" lang="ru-RU" sz="900" b="0" i="0" u="none" strike="noStrike" kern="0" cap="none" spc="-1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6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sz="900" b="0" i="0" u="none" strike="noStrike" kern="0" cap="none" spc="-1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Блочно</a:t>
                      </a: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-модульная котельная в п. Береговой</a:t>
                      </a:r>
                      <a:r>
                        <a:rPr kumimoji="0" lang="ru-RU" sz="900" b="1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900" b="0" i="0" u="none" strike="noStrike" kern="0" cap="none" spc="-1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Каслинского</a:t>
                      </a: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 района Челябинской области, с подводящими сетями»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  <a:cs typeface="+mn-cs"/>
                        </a:rPr>
                        <a:t>70 070,0</a:t>
                      </a:r>
                      <a:endParaRPr kumimoji="0" lang="ru-RU" sz="900" b="0" i="0" u="none" strike="noStrike" kern="0" cap="none" spc="-1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  <a:cs typeface="+mn-cs"/>
                        </a:rPr>
                        <a:t>15 922,9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Установлена котельная 9,9 МВт</a:t>
                      </a:r>
                      <a:endParaRPr lang="ru-RU" sz="9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28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Ремонт сетей теплоснабжения г. Касли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  <a:cs typeface="+mn-cs"/>
                        </a:rPr>
                        <a:t>7 800,0</a:t>
                      </a:r>
                      <a:endParaRPr kumimoji="0" lang="ru-RU" sz="900" b="0" i="0" u="none" strike="noStrike" kern="0" cap="none" spc="-1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  <a:cs typeface="+mn-cs"/>
                        </a:rPr>
                        <a:t>14 567,5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Протяженностью 1,12 км</a:t>
                      </a:r>
                      <a:endParaRPr lang="ru-RU" sz="9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72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  <a:cs typeface="+mn-cs"/>
                        </a:rPr>
                        <a:t>Ремонт сетей водоснабжения в п. </a:t>
                      </a:r>
                      <a:r>
                        <a:rPr kumimoji="0" lang="ru-RU" sz="900" b="0" i="0" u="none" strike="noStrike" kern="0" cap="none" spc="-1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  <a:cs typeface="+mn-cs"/>
                        </a:rPr>
                        <a:t>Вишневогорск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  <a:cs typeface="+mn-cs"/>
                        </a:rPr>
                        <a:t>20 200,0</a:t>
                      </a:r>
                      <a:endParaRPr kumimoji="0" lang="ru-RU" sz="900" b="0" i="0" u="none" strike="noStrike" kern="0" cap="none" spc="-1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SimSun"/>
                          <a:cs typeface="+mn-cs"/>
                        </a:rPr>
                        <a:t>13 425,5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Протяженностью</a:t>
                      </a:r>
                      <a:r>
                        <a:rPr lang="ru-RU" sz="900" baseline="0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7 км</a:t>
                      </a:r>
                      <a:endParaRPr lang="ru-RU" sz="9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0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Приобретение жилья  для предоставления гражданам, проживающим в жилищном фонде, признанном непригодным для проживания (Переселение граждан из аварийного жилищного фонда (г. Касли, ул. Некрасова, 36)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2 256,3</a:t>
                      </a:r>
                      <a:endParaRPr kumimoji="0" lang="ru-RU" sz="900" b="0" i="0" u="none" strike="noStrike" kern="0" cap="none" spc="-1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2 098,0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-1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Приобретено 2 квартиры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1" name="CustomShape 9"/>
          <p:cNvSpPr/>
          <p:nvPr/>
        </p:nvSpPr>
        <p:spPr>
          <a:xfrm>
            <a:off x="2555776" y="3717032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708557808"/>
              </p:ext>
            </p:extLst>
          </p:nvPr>
        </p:nvGraphicFramePr>
        <p:xfrm>
          <a:off x="2794" y="1340768"/>
          <a:ext cx="3816424" cy="196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322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8"/>
          <p:cNvSpPr/>
          <p:nvPr/>
        </p:nvSpPr>
        <p:spPr>
          <a:xfrm>
            <a:off x="539552" y="764704"/>
            <a:ext cx="8352928" cy="26762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indent="450215" algn="just"/>
            <a:r>
              <a:rPr lang="ru-RU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Значимые события :</a:t>
            </a:r>
          </a:p>
          <a:p>
            <a:pPr indent="450215" algn="just"/>
            <a:r>
              <a:rPr lang="ru-RU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indent="450215" algn="just"/>
            <a:r>
              <a:rPr lang="ru-RU" sz="1200" dirty="0" smtClean="0">
                <a:solidFill>
                  <a:prstClr val="black"/>
                </a:solidFill>
                <a:latin typeface="Times New Roman"/>
                <a:ea typeface="Calibri"/>
              </a:rPr>
              <a:t>Проведены 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мероприятия по подготовке и работе системы отопления в зимних условиях, благодаря чему не было допущено аварийных ситуаций на объектах теплоснабжения. Получен паспорт готовности к отопительному сезону на 2022-2023 гг.;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indent="450215" algn="just"/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- На завершающем этапе разработка Зон санитарной охраны объектов водопользования в с.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  <a:ea typeface="Calibri"/>
              </a:rPr>
              <a:t>Шабурово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,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  <a:ea typeface="Calibri"/>
              </a:rPr>
              <a:t>с.Тюбук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 для санитарного контроля, контроля за качеством питьевой воды, а так же охраны объектов.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indent="457200" algn="just"/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Для вхождения в  программы на 2023 разработана ПСД  и направлена заявка для участия в региональной программе «Модернизация систем коммунальной инфраструктуры в Челябинской области» с привлечением средств публично-правовой компании «Фонд развития территорий». По капитальному  ремонту систем водоснабжения  п. </a:t>
            </a:r>
            <a:r>
              <a:rPr lang="ru-RU" sz="1200" dirty="0" err="1">
                <a:solidFill>
                  <a:srgbClr val="000000"/>
                </a:solidFill>
                <a:latin typeface="Times New Roman"/>
                <a:ea typeface="Times New Roman"/>
              </a:rPr>
              <a:t>Вишневогорск</a:t>
            </a: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 ул. Ленина  и с. </a:t>
            </a:r>
            <a:r>
              <a:rPr lang="ru-RU" sz="1200" dirty="0" err="1">
                <a:solidFill>
                  <a:srgbClr val="000000"/>
                </a:solidFill>
                <a:latin typeface="Times New Roman"/>
                <a:ea typeface="Times New Roman"/>
              </a:rPr>
              <a:t>Булзи</a:t>
            </a: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 12 км. всех сетей водоснабжения. 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indent="450215" algn="just"/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В 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  <a:ea typeface="Calibri"/>
              </a:rPr>
              <a:t>п.Вишневогорск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Calibri"/>
              </a:rPr>
              <a:t> заменено 21% всех сетей водоснабжения, при выделении денежных средств в 2023 году  на  разработку ПСД оставшегося участка сетей  в 2025 году достигнем   100% уровень  замены сетей водоснабжения. 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3037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35496" y="688715"/>
            <a:ext cx="8892480" cy="583321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«Организация транспортного обслуживания населения в Каслинском муниципальном районе»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588592"/>
              </p:ext>
            </p:extLst>
          </p:nvPr>
        </p:nvGraphicFramePr>
        <p:xfrm>
          <a:off x="3566212" y="1652837"/>
          <a:ext cx="5480400" cy="1960974"/>
        </p:xfrm>
        <a:graphic>
          <a:graphicData uri="http://schemas.openxmlformats.org/drawingml/2006/table">
            <a:tbl>
              <a:tblPr/>
              <a:tblGrid>
                <a:gridCol w="4176464"/>
                <a:gridCol w="648072"/>
                <a:gridCol w="655864"/>
              </a:tblGrid>
              <a:tr h="238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1782">
                <a:tc>
                  <a:txBody>
                    <a:bodyPr/>
                    <a:lstStyle/>
                    <a:p>
                      <a:pPr algn="just" rtl="0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Доля</a:t>
                      </a:r>
                      <a:r>
                        <a:rPr lang="ru-RU" sz="12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населенных пунктов, охваченных регулярным автобусным сообщением, %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76,6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Доля населения,</a:t>
                      </a:r>
                      <a:r>
                        <a:rPr lang="ru-RU" sz="12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охваченного регулярным автобусным сообщением, %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Оборудование муниципальных транспортных средств, осуществляющих регулярные перевозки пассажиров и багажа, спутниковым навигационным оборудованием на базе системы ГЛОНАСС, ед.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 bwMode="auto">
          <a:xfrm>
            <a:off x="4355976" y="1272036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4857437"/>
              </p:ext>
            </p:extLst>
          </p:nvPr>
        </p:nvGraphicFramePr>
        <p:xfrm>
          <a:off x="420387" y="3899128"/>
          <a:ext cx="8543320" cy="1402080"/>
        </p:xfrm>
        <a:graphic>
          <a:graphicData uri="http://schemas.openxmlformats.org/drawingml/2006/table">
            <a:tbl>
              <a:tblPr/>
              <a:tblGrid>
                <a:gridCol w="4104456"/>
                <a:gridCol w="1440160"/>
                <a:gridCol w="1008112"/>
                <a:gridCol w="1990592"/>
              </a:tblGrid>
              <a:tr h="481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(по первоначальному бюджету)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Выделение субсидии транспортным организациям а выполнение работ, связанных с осуществлением регулярных перевозок пассажиров и багажа автомобильным транспортом по регулируемым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тарифам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6157,00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6562,70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2022 году субсидирование было выделено 3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пассажироперевозчикам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 8 муниципальным маршрутам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год было перевезено 17099 чел.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0" name="CustomShape 8"/>
          <p:cNvSpPr/>
          <p:nvPr/>
        </p:nvSpPr>
        <p:spPr bwMode="auto">
          <a:xfrm>
            <a:off x="263867" y="5301208"/>
            <a:ext cx="8856360" cy="13835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defRPr/>
            </a:pPr>
            <a:r>
              <a:rPr lang="ru-RU" sz="14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Значимые </a:t>
            </a:r>
            <a:r>
              <a:rPr lang="ru-RU" sz="14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события: 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2022 году в Министерство Дорожного хозяйства и транспорта Челябинской области была подана заявка на выделение субсидии. На 2023 год администрацией Каслинского муниципального района из областного бюджета получена субсидия в размере 4 137,56 тыс. </a:t>
            </a:r>
            <a:r>
              <a:rPr lang="ru-RU" sz="14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руб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что позволило увеличить охват населения транспортным обслуживанием</a:t>
            </a:r>
            <a:r>
              <a:rPr lang="ru-RU" sz="1400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</a:t>
            </a:r>
            <a:r>
              <a:rPr lang="ru-RU" sz="14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д.Москвина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14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с.Жуково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и </a:t>
            </a:r>
            <a:r>
              <a:rPr lang="ru-RU" sz="14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с.Кабанское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Также позволило обязать </a:t>
            </a:r>
            <a:r>
              <a:rPr lang="ru-RU" sz="14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пассажироперевозчиков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установить  бесконтактную систему оплаты, </a:t>
            </a:r>
            <a:r>
              <a:rPr lang="ru-RU" sz="1400" spc="-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идеонаблюдение в салоне и ГЛОНАСС (с онлайн отслеживанием автобуса).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848035"/>
              </p:ext>
            </p:extLst>
          </p:nvPr>
        </p:nvGraphicFramePr>
        <p:xfrm>
          <a:off x="107504" y="1408476"/>
          <a:ext cx="3168352" cy="1889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ustomShape 9"/>
          <p:cNvSpPr/>
          <p:nvPr/>
        </p:nvSpPr>
        <p:spPr>
          <a:xfrm>
            <a:off x="2135766" y="3645024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187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179512" y="783516"/>
            <a:ext cx="8784976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«Дорожное хозяйство в Каслинском муниципальном районе»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027512"/>
              </p:ext>
            </p:extLst>
          </p:nvPr>
        </p:nvGraphicFramePr>
        <p:xfrm>
          <a:off x="3525034" y="1891126"/>
          <a:ext cx="5480400" cy="2041930"/>
        </p:xfrm>
        <a:graphic>
          <a:graphicData uri="http://schemas.openxmlformats.org/drawingml/2006/table">
            <a:tbl>
              <a:tblPr/>
              <a:tblGrid>
                <a:gridCol w="4176464"/>
                <a:gridCol w="648072"/>
                <a:gridCol w="655864"/>
              </a:tblGrid>
              <a:tr h="238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1782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Протяженность</a:t>
                      </a:r>
                      <a:r>
                        <a:rPr lang="ru-RU" sz="1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отремонтированных участков автомобильных дорог общего пользования Каслинского муниципального района, км.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7,102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4,756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Увеличение протяженности автомобильных дорог общего пользования местного значения на территории Каслинского района с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Times New Roman"/>
                        </a:rPr>
                        <a:t>асфальто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-бетонным покрытием, км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0,762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4,756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Содержание</a:t>
                      </a:r>
                      <a:r>
                        <a:rPr lang="ru-RU" sz="1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автомобильных дорог общего пользования Каслинского муниципального района, км.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155,8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490,34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Разработка ПСД и прохождение экспертизы 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Разработка паспортов на дороги 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 bwMode="auto">
          <a:xfrm>
            <a:off x="5177185" y="1489948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333471"/>
              </p:ext>
            </p:extLst>
          </p:nvPr>
        </p:nvGraphicFramePr>
        <p:xfrm>
          <a:off x="251520" y="4221088"/>
          <a:ext cx="8543320" cy="2124533"/>
        </p:xfrm>
        <a:graphic>
          <a:graphicData uri="http://schemas.openxmlformats.org/drawingml/2006/table">
            <a:tbl>
              <a:tblPr/>
              <a:tblGrid>
                <a:gridCol w="2520280"/>
                <a:gridCol w="1584176"/>
                <a:gridCol w="720080"/>
                <a:gridCol w="3718784"/>
              </a:tblGrid>
              <a:tr h="4046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(по первоначальному бюджету)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9773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Капитальный ремонт автомобильных дорог общего пользования местного значения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alt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Тюбукском</a:t>
                      </a:r>
                      <a:r>
                        <a:rPr lang="ru-RU" alt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alt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Шабуровском</a:t>
                      </a:r>
                      <a:r>
                        <a:rPr lang="ru-RU" alt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alt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Булзинском</a:t>
                      </a:r>
                      <a:r>
                        <a:rPr lang="ru-RU" alt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сельских поселениях, Каслинском городском поселении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39155,0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49673,1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2022 году за счет средств бюджета Челябинской области совместно с местным бюджетом было отремонтировано  4,756 км. дорог в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Тюбукском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Шабуровском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Булзинском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сельских поселениях, Каслинском городском поселении на общую сумму  49673,1 тыс. рублей из них: из бюджета Челябинской области 48498,8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.; из местного бюджета 2493,2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06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ПСД с прохождением экспертизы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428,5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428,5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Расработаны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ПСД на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дороги в </a:t>
                      </a:r>
                      <a:r>
                        <a:rPr lang="ru-RU" sz="1000" b="0" strike="noStrike" spc="-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с.Тимино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ул.1 Мая, </a:t>
                      </a:r>
                      <a:r>
                        <a:rPr lang="ru-RU" sz="1000" b="0" strike="noStrike" spc="-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п.Маук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strike="noStrike" spc="-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ул.С.Юлаева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b="0" strike="noStrike" spc="-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п.Береговой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strike="noStrike" spc="-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ул.Чапаева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1" name="CustomShape 9"/>
          <p:cNvSpPr/>
          <p:nvPr/>
        </p:nvSpPr>
        <p:spPr bwMode="auto">
          <a:xfrm>
            <a:off x="1907704" y="3933056"/>
            <a:ext cx="3797245" cy="2755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Финансирование проектов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программы, тыс. руб.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9237407"/>
              </p:ext>
            </p:extLst>
          </p:nvPr>
        </p:nvGraphicFramePr>
        <p:xfrm>
          <a:off x="179512" y="1196752"/>
          <a:ext cx="3168352" cy="2233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104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683568" y="116632"/>
            <a:ext cx="7560120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Дорожное хозяйство Каслинского муниципального района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367940"/>
              </p:ext>
            </p:extLst>
          </p:nvPr>
        </p:nvGraphicFramePr>
        <p:xfrm>
          <a:off x="467544" y="585193"/>
          <a:ext cx="8543320" cy="4572000"/>
        </p:xfrm>
        <a:graphic>
          <a:graphicData uri="http://schemas.openxmlformats.org/drawingml/2006/table">
            <a:tbl>
              <a:tblPr/>
              <a:tblGrid>
                <a:gridCol w="2880320"/>
                <a:gridCol w="1080120"/>
                <a:gridCol w="936104"/>
                <a:gridCol w="3646776"/>
              </a:tblGrid>
              <a:tr h="504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(по первоначальному бюджету)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20410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Обустройство пешеходных переходов в соответствии со стандартами в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Каслинском и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Вишневогорском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городских поселениях,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Григорьевском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Береговском сельских поселениях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4401,6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4401,6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установка светофоров типа Т7, устройство искусственной дорожной неровности, тротуара, установка пешеходных ограждений, вблизи дошкольных и общеобразовательных учреждений, на пересечении дорог в Каслинском и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Вишневогорском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городских поселениях,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Булзинском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Тюбукском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Береговом сельских поселениях на общую сумму 4 401,6 тыс. руб., из областного бюджета 4181,5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из местного бюджета 220,1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405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Содержание</a:t>
                      </a:r>
                      <a:r>
                        <a:rPr lang="ru-RU" sz="1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автомобильных дорог общего пользования Каслинского муниципального района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19302,6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20061,2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зимнего летнего содержания автомобильных дорог общего пользования местного значения были проведены работы по профилированию грунтовых дорог с добавлением нового материала и ямочный ремонт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4001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«Безопасность дорожного движения в Каслинском муниципальном районе» выполнены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работы по нанесению дорожной разметки, приобретены светоотражающие элементы для образовательных учреждений, приобретены материалы для проведения конкурса безопасное колесо, обустроены тротуары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2062,4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2062,4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нанесение горизонтальной разметки проезжей части краской на автомобильные дороги в сельских поселениях, на общую сумму 805,3 тыс. рублей;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Управлению образования Каслинского муниципального района на приобретение светоотражающих элементов для детей образовательных учреждений, и проведение конкурсов выделено 513,0 тыс. руб.;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Обустройство тротуаров в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Тюбукском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Маукском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сельских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поселениях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744,1 тыс. рублей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14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постановка автомобильных дорог общего пользования местного значения на кадастровый учет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620,00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620,00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Подготовили и утвердили 113 схем на земельные участки по дороги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203721"/>
              </p:ext>
            </p:extLst>
          </p:nvPr>
        </p:nvGraphicFramePr>
        <p:xfrm>
          <a:off x="395536" y="5373216"/>
          <a:ext cx="85696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9668"/>
              </a:tblGrid>
              <a:tr h="568072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Значимые события: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2022 году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с.Тюбук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были выполнены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работы по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асфальтированию грунтовой дороги по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ул.Советская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которая ведет к памятнику погибших героев, где ежегодно 9 мая проходят мероприятия. Также Управлением строительства были заключены 2 контракта по зимнему- летнему содержанию в рамках которых было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прогрейдировано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32 км дорог с добавлением нового материала, что позволило сократить количество жалоб от населения. Для вступления в областную программу по ремонту дорог было разработаны 3 ПСД с прохождением экспертизы.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99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179512" y="598710"/>
            <a:ext cx="8712968" cy="583321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«Обращение с твердыми коммунальными отходами в Каслинском муниципальном районе»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79174"/>
              </p:ext>
            </p:extLst>
          </p:nvPr>
        </p:nvGraphicFramePr>
        <p:xfrm>
          <a:off x="3567371" y="1758006"/>
          <a:ext cx="5480400" cy="1347632"/>
        </p:xfrm>
        <a:graphic>
          <a:graphicData uri="http://schemas.openxmlformats.org/drawingml/2006/table">
            <a:tbl>
              <a:tblPr/>
              <a:tblGrid>
                <a:gridCol w="4176464"/>
                <a:gridCol w="648072"/>
                <a:gridCol w="655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1782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Охват населения</a:t>
                      </a:r>
                      <a:r>
                        <a:rPr lang="ru-RU" sz="1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системой регулярного сбора и вывоза ТКО, %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Уровень</a:t>
                      </a:r>
                      <a:r>
                        <a:rPr lang="ru-RU" sz="1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обеспеченности муниципальных образований контейнерным сбором ТКО, %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59,1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Уровень обустройства контейнерных площадок, %</a:t>
                      </a: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87,43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Ликвидация несанкционированных свалок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 bwMode="auto">
          <a:xfrm>
            <a:off x="5148000" y="1412776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8444771"/>
              </p:ext>
            </p:extLst>
          </p:nvPr>
        </p:nvGraphicFramePr>
        <p:xfrm>
          <a:off x="336032" y="3421630"/>
          <a:ext cx="8543320" cy="2346960"/>
        </p:xfrm>
        <a:graphic>
          <a:graphicData uri="http://schemas.openxmlformats.org/drawingml/2006/table">
            <a:tbl>
              <a:tblPr/>
              <a:tblGrid>
                <a:gridCol w="3647557"/>
                <a:gridCol w="1224136"/>
                <a:gridCol w="864096"/>
                <a:gridCol w="2807531"/>
              </a:tblGrid>
              <a:tr h="481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(по первоначальному бюджету)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Обустройство мест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(площадок) накопления ТКО, приобретение контейнеров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1615,4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1615,4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Обустроено 20мест (площадок) накопления ТКО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территории сельских поселений, 7 мест (площадок) на территории </a:t>
                      </a:r>
                      <a:r>
                        <a:rPr lang="ru-RU" sz="1000" b="0" strike="noStrike" spc="-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г.Касли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Ликвидация несанкционированных свалок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1307,2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1307,2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2022 году на территории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Тюбукского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Шабуровского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strike="noStrike" spc="-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Багарякского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сельских поселений ликвидировано 8 несанкционированных свалок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мест (площадок) накопления ТКО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687,5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687,5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2022 году на территории Каслинского муниципального района выполнялись работы по содержанию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131 места (площадки) накопления ТКО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0" name="CustomShape 8"/>
          <p:cNvSpPr/>
          <p:nvPr/>
        </p:nvSpPr>
        <p:spPr bwMode="auto">
          <a:xfrm>
            <a:off x="179512" y="5733256"/>
            <a:ext cx="8856360" cy="101420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Значимые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события: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2022 году Министерством Экологии Челябинской области была выделена субсидия на ликвидацию несанкционированных свалок. При помощи данной субсидии было очищено 8 участков от накопленного мусора, тем самым улучшилось экологическое состоянии окружающей среды. Согласно методике на территории Каслинского муниципального района завершено обустройство  мест (площадок) накопления ТКО на 100%. Продолжаются работы по обустройству мест (площадок) для достижения нормативов согласно </a:t>
            </a:r>
            <a:r>
              <a:rPr lang="ru-RU" sz="12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СанПин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11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51" name="CustomShape 9"/>
          <p:cNvSpPr/>
          <p:nvPr/>
        </p:nvSpPr>
        <p:spPr bwMode="auto">
          <a:xfrm>
            <a:off x="2805096" y="3076536"/>
            <a:ext cx="3782544" cy="2755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Финансирование проектов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программы, тыс. руб.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042718"/>
              </p:ext>
            </p:extLst>
          </p:nvPr>
        </p:nvGraphicFramePr>
        <p:xfrm>
          <a:off x="171788" y="1312060"/>
          <a:ext cx="3168352" cy="1889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190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Новый год\каасл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702" y="1591724"/>
            <a:ext cx="5750335" cy="3997516"/>
          </a:xfrm>
          <a:prstGeom prst="rect">
            <a:avLst/>
          </a:prstGeom>
          <a:noFill/>
          <a:scene3d>
            <a:camera prst="orthographicFront">
              <a:rot lat="298855" lon="301140" rev="26212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899592" y="116632"/>
            <a:ext cx="7920880" cy="6926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70C0"/>
                </a:solidFill>
              </a:rPr>
              <a:t>Каслинский муниципальный район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07504" y="1484784"/>
            <a:ext cx="5328592" cy="23762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территории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- 2786,54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r>
              <a:rPr lang="ru-RU" sz="1800" b="1" baseline="30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на 01.01.2022г. – 29636 человек.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Багарякское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1479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Береговое с/п – 1427 чел., 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Булзинское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601 чел., 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Вишневогорское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г/п – 3957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Воздвиженское с/п – 674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677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г/п – 15134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Маукское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665 чел., 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Огневское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857чел.,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Тюбукское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3047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Шабуровское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1118 чел.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32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182378" y="767464"/>
            <a:ext cx="8784976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«Формирование современной городской среды» в Каслинском муниципальном районе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1682008103"/>
              </p:ext>
            </p:extLst>
          </p:nvPr>
        </p:nvGraphicFramePr>
        <p:xfrm>
          <a:off x="3851920" y="2060848"/>
          <a:ext cx="4904336" cy="1371600"/>
        </p:xfrm>
        <a:graphic>
          <a:graphicData uri="http://schemas.openxmlformats.org/drawingml/2006/table">
            <a:tbl>
              <a:tblPr/>
              <a:tblGrid>
                <a:gridCol w="3599699"/>
                <a:gridCol w="649073"/>
                <a:gridCol w="655564"/>
              </a:tblGrid>
              <a:tr h="26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Увеличение доли благоустроенных общественных территорий в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Каслинском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муниципальном районе, ед.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Увеличение доли благоустроенных дворовых территорий многоквартирных домов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Каслинского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муниципального района, ед.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5292080" y="1708224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366512929"/>
              </p:ext>
            </p:extLst>
          </p:nvPr>
        </p:nvGraphicFramePr>
        <p:xfrm>
          <a:off x="611560" y="4149080"/>
          <a:ext cx="8228224" cy="1645920"/>
        </p:xfrm>
        <a:graphic>
          <a:graphicData uri="http://schemas.openxmlformats.org/drawingml/2006/table">
            <a:tbl>
              <a:tblPr/>
              <a:tblGrid>
                <a:gridCol w="3266396"/>
                <a:gridCol w="1296144"/>
                <a:gridCol w="720080"/>
                <a:gridCol w="2945604"/>
              </a:tblGrid>
              <a:tr h="26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 (по первоначальному</a:t>
                      </a:r>
                      <a:r>
                        <a:rPr lang="ru-RU" sz="12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бюджету)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 работ благоустройству общественной территории МУ ДК «Дворец культуры имени И.М. Захарова» </a:t>
                      </a:r>
                      <a:r>
                        <a:rPr lang="ru-RU" sz="12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Каслинского</a:t>
                      </a:r>
                      <a:r>
                        <a:rPr lang="ru-RU" sz="12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 Челябинской области, 2-ой этап</a:t>
                      </a:r>
                      <a:endParaRPr lang="ru-RU" sz="1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2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597,6</a:t>
                      </a:r>
                      <a:endParaRPr lang="ru-RU" sz="1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11 721,6</a:t>
                      </a:r>
                      <a:endParaRPr lang="ru-RU" sz="1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Выполнено обустройство фонтана, устройство чаши и подводящих лотков, монтаж технологического оборудования фонтана, электромонтажные работы, наружная канализация, пуско-наладочные работы, устройство проезда с асфальтобетонным покрытием, устройство покрытия из брусчатки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0" name="CustomShape 8"/>
          <p:cNvSpPr/>
          <p:nvPr/>
        </p:nvSpPr>
        <p:spPr>
          <a:xfrm>
            <a:off x="146686" y="5661916"/>
            <a:ext cx="885636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/>
            <a:endParaRPr lang="ru-RU" sz="1400" b="1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Значимые события </a:t>
            </a:r>
            <a:r>
              <a:rPr lang="ru-RU" sz="1000" spc="-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2022 году обустроен сухой фонтан возле</a:t>
            </a:r>
            <a:r>
              <a:rPr lang="ru-RU" sz="1000" spc="-1" dirty="0">
                <a:solidFill>
                  <a:srgbClr val="000000"/>
                </a:solidFill>
                <a:latin typeface="Times New Roman"/>
                <a:ea typeface="Times New Roman"/>
              </a:rPr>
              <a:t> ДК 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Захарова, за данный объект проголосовало 9 833 жителя </a:t>
            </a:r>
            <a:r>
              <a:rPr lang="ru-RU" sz="10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Каслинского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МР в системе ПОС. Подготовлен дизайн проект на дальнейшее благоустройство возле ДК И.М. Захарова в 2023 году.</a:t>
            </a:r>
            <a:endParaRPr lang="ru-RU" sz="10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95970992"/>
              </p:ext>
            </p:extLst>
          </p:nvPr>
        </p:nvGraphicFramePr>
        <p:xfrm>
          <a:off x="0" y="1628800"/>
          <a:ext cx="3816424" cy="196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ustomShape 9"/>
          <p:cNvSpPr/>
          <p:nvPr/>
        </p:nvSpPr>
        <p:spPr>
          <a:xfrm>
            <a:off x="2555776" y="3717032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70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0" y="543043"/>
            <a:ext cx="8388424" cy="860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«Обеспечение градостроительной деятельности на территории Каслинского муниципального района»</a:t>
            </a:r>
          </a:p>
          <a:p>
            <a:pPr algn="ctr"/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3178502683"/>
              </p:ext>
            </p:extLst>
          </p:nvPr>
        </p:nvGraphicFramePr>
        <p:xfrm>
          <a:off x="4060152" y="1547101"/>
          <a:ext cx="4904336" cy="1371600"/>
        </p:xfrm>
        <a:graphic>
          <a:graphicData uri="http://schemas.openxmlformats.org/drawingml/2006/table">
            <a:tbl>
              <a:tblPr/>
              <a:tblGrid>
                <a:gridCol w="3599699"/>
                <a:gridCol w="649073"/>
                <a:gridCol w="655564"/>
              </a:tblGrid>
              <a:tr h="26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Разработка и утверждение новых генерального плана и правил землепользования и застройки городских и сельских поселений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943,1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818,3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Достижение плановых показателей Целевых моделей упрощения процедур ведения бизнеса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2673,6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228,1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5148000" y="1112882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1612593988"/>
              </p:ext>
            </p:extLst>
          </p:nvPr>
        </p:nvGraphicFramePr>
        <p:xfrm>
          <a:off x="179512" y="3066824"/>
          <a:ext cx="8856985" cy="2896738"/>
        </p:xfrm>
        <a:graphic>
          <a:graphicData uri="http://schemas.openxmlformats.org/drawingml/2006/table">
            <a:tbl>
              <a:tblPr/>
              <a:tblGrid>
                <a:gridCol w="3456384"/>
                <a:gridCol w="1008112"/>
                <a:gridCol w="648072"/>
                <a:gridCol w="3744417"/>
              </a:tblGrid>
              <a:tr h="5611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План (по первоначальному бюджету)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109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Определение источника финансирования для разработки новых генерального плана и правил землепользования и застройки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Багарякского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сельского поселения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943,1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Подрядчик</a:t>
                      </a: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не представил результаты работ по муниципальному контракту, в связи с чем были сорваны сроки, предусмотренные Соглашением с Министерством строительства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2902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Проведение комплексных кадастровых работ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953,2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1420,1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Было уточнено местоположение</a:t>
                      </a: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1124 земельных участков и объектов недвижимости на них</a:t>
                      </a:r>
                      <a:endParaRPr lang="ru-RU" sz="1000" b="0" strike="noStrike" spc="-1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820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Проведение работ по описанию местоположения границ населенных пунктов Каслинского муниципального района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500,3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500,3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Внесены в ЕГРН</a:t>
                      </a: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границы 4 населенных пунктов (г. Касли, п. Пригородный, с. </a:t>
                      </a:r>
                      <a:r>
                        <a:rPr lang="ru-RU" sz="1000" b="0" strike="noStrike" spc="-1" baseline="0" dirty="0" err="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Юшково</a:t>
                      </a: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, д. </a:t>
                      </a:r>
                      <a:r>
                        <a:rPr lang="ru-RU" sz="1000" b="0" strike="noStrike" spc="-1" baseline="0" dirty="0" err="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Слободчиково</a:t>
                      </a: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)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820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Проведение работ по описанию местоположения границ территориальных зон Каслинского городского поселения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525,0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525,0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Установлены границы 28 территориальных зон в границах Каслинского городского поселения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6503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Разработка и внедрение цифровых технологий, направленных на рациональное использование земель сельскохозяйственного назначения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228,2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228,2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Подготовлены схемы  расположения земельных участков</a:t>
                      </a: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на  14 полей сельскохозяйственного назначения, 4 схемы на доработке</a:t>
                      </a:r>
                      <a:endParaRPr lang="ru-RU" sz="10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1" name="CustomShape 9"/>
          <p:cNvSpPr/>
          <p:nvPr/>
        </p:nvSpPr>
        <p:spPr>
          <a:xfrm rot="10800000" flipV="1">
            <a:off x="395536" y="2826784"/>
            <a:ext cx="360040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93296"/>
            <a:ext cx="896448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spc="-1" dirty="0" smtClean="0">
                <a:solidFill>
                  <a:srgbClr val="000000"/>
                </a:solidFill>
                <a:latin typeface="Times New Roman"/>
              </a:rPr>
              <a:t>Значимые события в 2022 г :  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За счет привлечения средств областного бюджета в ЕГРН были внесены границы:</a:t>
            </a:r>
          </a:p>
          <a:p>
            <a:pPr>
              <a:buFontTx/>
              <a:buChar char="-"/>
            </a:pP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 4 населенных пунктов, общий показатель по населенным пунктам составил – 42,6% (100% внесение планируется к 01.01.2025г.);</a:t>
            </a:r>
          </a:p>
          <a:p>
            <a:pPr>
              <a:buFontTx/>
              <a:buChar char="-"/>
            </a:pP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 28 территориальных зон, общий показатель по территориальным зонам составил -  22,4 % (100% внесение планируется к 01.01.2025г.).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425453109"/>
              </p:ext>
            </p:extLst>
          </p:nvPr>
        </p:nvGraphicFramePr>
        <p:xfrm>
          <a:off x="179512" y="963054"/>
          <a:ext cx="3816424" cy="196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00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1126793059"/>
              </p:ext>
            </p:extLst>
          </p:nvPr>
        </p:nvGraphicFramePr>
        <p:xfrm>
          <a:off x="107505" y="620688"/>
          <a:ext cx="8928991" cy="4998492"/>
        </p:xfrm>
        <a:graphic>
          <a:graphicData uri="http://schemas.openxmlformats.org/drawingml/2006/table">
            <a:tbl>
              <a:tblPr/>
              <a:tblGrid>
                <a:gridCol w="7593040"/>
                <a:gridCol w="664652"/>
                <a:gridCol w="671299"/>
              </a:tblGrid>
              <a:tr h="2717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100" b="1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100" b="1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100" b="1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621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Выдача разрешения на ввод объекта в эксплуатацию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2116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Выдача разрешения на строительство объекта капитального строительства (в том числе внесение изменений в разрешение на строительство объекта капитального строительства и внесение изменений в разрешение на строительство объекта капитального строительства в связи с продлением срока действия такого разрешения)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2116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Утверждение схемы расположения земельного участка или земельных участков на кадастровом плане территории, в том числе путем перераспределения земель, находящихся в государственной или муниципальной собственности, и земельных участков, находящихся в частной собственности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171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253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9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Отнесение земель или земельных участков в составе таких земель к определенной категории земель или перевод земель или земельных участков в составе таких земель из одной категории в другую категорию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Установление сервитута (публичного сервитута) в отношении земельного участка, находящегося в государственной или муниципальной собственности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621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Выдача градостроительного плана земельного участка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75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24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303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Направление уведомления о соответствии построенных или реконструированных объектов индивидуального жилищного строительства или садового дома требованиям законодательства Российской Федерации о градостроительной деятельности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39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Направление уведомления о соответствии указанных в уведомлении о планируемом строительстве параметров объекта индивидуального жилищного строительства или садового дома установленным параметрам и допустимости размещения объекта индивидуального жилищного строительства или садового дома на земельном участке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117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170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69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Согласование проведения переустройства и (или) перепланировки помещения в многоквартирном доме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26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694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Проведение комплексных кадастровых работ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1124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694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Проведение работ по описанию местоположения границ населенных пунктов Каслинского муниципального района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500,3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694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Проведение работ по описанию местоположения границ территориальных зон Каслинского городского поселения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525,0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2993906" y="230852"/>
            <a:ext cx="287928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Индикативные </a:t>
            </a: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877272"/>
            <a:ext cx="9144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spc="-1" dirty="0" smtClean="0">
                <a:solidFill>
                  <a:srgbClr val="000000"/>
                </a:solidFill>
                <a:latin typeface="Times New Roman"/>
              </a:rPr>
              <a:t>Значимые события в 2022 г.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/>
              </a:rPr>
              <a:t>:  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В ходе проведения комплексных кадастровых работ было уточнено местоположение 1124 земельных участков и объектов недвижимости на них, а также была  исправлена реестровая ошибка в границах кадастрового квартала 74:09:0910001 (с. </a:t>
            </a:r>
            <a:r>
              <a:rPr lang="ru-RU" sz="1000" spc="-1" dirty="0" err="1" smtClean="0">
                <a:solidFill>
                  <a:srgbClr val="000000"/>
                </a:solidFill>
                <a:latin typeface="Times New Roman"/>
              </a:rPr>
              <a:t>Воскресескнское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), которая препятствовала жителям  надлежащим образом оформить жилые дома на своих земельных участках и осуществить их газификацию. Доля количества земельных участков, учтенных в ЕГРН, с границами, установленными в соответствии с требованиями законодательства Российской Федерации, в общем количестве земельных участков, учтенных в ЕГРН составила 75,3%.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8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339298" y="647441"/>
            <a:ext cx="8674021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«Благоустройство и содержание кладбищ Каслинского муниципального района»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049886"/>
              </p:ext>
            </p:extLst>
          </p:nvPr>
        </p:nvGraphicFramePr>
        <p:xfrm>
          <a:off x="3439470" y="1772816"/>
          <a:ext cx="5503120" cy="1067445"/>
        </p:xfrm>
        <a:graphic>
          <a:graphicData uri="http://schemas.openxmlformats.org/drawingml/2006/table">
            <a:tbl>
              <a:tblPr/>
              <a:tblGrid>
                <a:gridCol w="4199184"/>
                <a:gridCol w="648072"/>
                <a:gridCol w="655864"/>
              </a:tblGrid>
              <a:tr h="238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1782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 оформленных земельных участков</a:t>
                      </a:r>
                      <a:r>
                        <a:rPr lang="ru-RU" sz="1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под кладбища, %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55,5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55,5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38598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</a:t>
                      </a:r>
                      <a:r>
                        <a:rPr lang="ru-RU" sz="1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кладбищ на которых проводились работы по содержанию, шт.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7909">
                <a:tc>
                  <a:txBody>
                    <a:bodyPr/>
                    <a:lstStyle/>
                    <a:p>
                      <a:pPr algn="just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Устройство мест (площадок) накопления ТКО в </a:t>
                      </a:r>
                      <a:r>
                        <a:rPr lang="ru-RU" sz="1000" b="0" i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с.Тюбук</a:t>
                      </a:r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000" b="0" i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п.Маук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349" marR="42349" marT="42349" marB="42349" anchor="ctr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 bwMode="auto">
          <a:xfrm>
            <a:off x="4915575" y="1211904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4553030"/>
              </p:ext>
            </p:extLst>
          </p:nvPr>
        </p:nvGraphicFramePr>
        <p:xfrm>
          <a:off x="420140" y="3557864"/>
          <a:ext cx="8543320" cy="1731098"/>
        </p:xfrm>
        <a:graphic>
          <a:graphicData uri="http://schemas.openxmlformats.org/drawingml/2006/table">
            <a:tbl>
              <a:tblPr/>
              <a:tblGrid>
                <a:gridCol w="2855716"/>
                <a:gridCol w="1727164"/>
                <a:gridCol w="576064"/>
                <a:gridCol w="3384376"/>
              </a:tblGrid>
              <a:tr h="481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(по первоначальному бюджету)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и содержание кладбищ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территории Каслинского муниципального района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825,8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888,3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Заключены муниципальные контракты на содержание кладбищ расположенных на территориях сельских поселений Каслинского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двух кладбищах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проведено обустройство мест (площадок) для мусора. 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Устройство мест (площадок) накопления ТКО в </a:t>
                      </a:r>
                      <a:r>
                        <a:rPr lang="ru-RU" sz="1000" b="0" i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с.Тюбук</a:t>
                      </a:r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000" b="0" i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п.Маук</a:t>
                      </a:r>
                      <a:endParaRPr lang="ru-RU" sz="1000" b="0" i="0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134,5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134,5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благоустройства</a:t>
                      </a:r>
                      <a:r>
                        <a:rPr lang="ru-RU" sz="1000" b="0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кладбищ созданы места (площадки) накопления ТКО</a:t>
                      </a:r>
                      <a:endParaRPr lang="ru-RU" sz="10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0" name="CustomShape 8"/>
          <p:cNvSpPr/>
          <p:nvPr/>
        </p:nvSpPr>
        <p:spPr bwMode="auto">
          <a:xfrm>
            <a:off x="379312" y="5294736"/>
            <a:ext cx="8563278" cy="952653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defRPr/>
            </a:pPr>
            <a:r>
              <a:rPr lang="ru-RU" sz="14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Значимые </a:t>
            </a:r>
            <a:r>
              <a:rPr lang="ru-RU" sz="14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события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: в 2022 году было произведено обустройство мест (площадок) накопления мусора на 2 кладбищах в </a:t>
            </a:r>
            <a:r>
              <a:rPr lang="ru-RU" sz="14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п.Маук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и </a:t>
            </a:r>
            <a:r>
              <a:rPr lang="ru-RU" sz="1400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с.Тюбук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что позволило складировать мусор после субботника в специально отведенное место, тем самым не захламлять вход перед кладбищем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Также проведены субботники на территории кладбищ в сельских поселениях Каслинского муниципального района.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3064023"/>
              </p:ext>
            </p:extLst>
          </p:nvPr>
        </p:nvGraphicFramePr>
        <p:xfrm>
          <a:off x="0" y="1067926"/>
          <a:ext cx="3168352" cy="2232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ustomShape 9"/>
          <p:cNvSpPr/>
          <p:nvPr/>
        </p:nvSpPr>
        <p:spPr>
          <a:xfrm>
            <a:off x="2339752" y="3212976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30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179512" y="773416"/>
            <a:ext cx="8712968" cy="58332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«Развитие дополнительного художественного образования в </a:t>
            </a:r>
            <a:r>
              <a:rPr lang="ru-RU" sz="1600" b="1" spc="-1" dirty="0">
                <a:solidFill>
                  <a:srgbClr val="4F81BD"/>
                </a:solidFill>
                <a:latin typeface="Times New Roman"/>
              </a:rPr>
              <a:t>К</a:t>
            </a: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аслинском муниципальном районе»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4075527240"/>
              </p:ext>
            </p:extLst>
          </p:nvPr>
        </p:nvGraphicFramePr>
        <p:xfrm>
          <a:off x="3851920" y="1961930"/>
          <a:ext cx="5184576" cy="2834640"/>
        </p:xfrm>
        <a:graphic>
          <a:graphicData uri="http://schemas.openxmlformats.org/drawingml/2006/table">
            <a:tbl>
              <a:tblPr/>
              <a:tblGrid>
                <a:gridCol w="38053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6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93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6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9736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050" spc="10" dirty="0">
                          <a:latin typeface="Times New Roman"/>
                          <a:ea typeface="Times New Roman"/>
                          <a:cs typeface="Times New Roman"/>
                        </a:rPr>
                        <a:t>Число детей в возрасте от 5 до 18 лет, охваченных программами дополнительного образования, в общей численности детей в возрасте от 5 до 18 лет в </a:t>
                      </a:r>
                      <a:r>
                        <a:rPr lang="ru-RU" sz="1050" spc="1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Каслинском</a:t>
                      </a:r>
                      <a:r>
                        <a:rPr lang="ru-RU" sz="1050" spc="10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муниципальном районе, (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учащиеся)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446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12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 учащихся продолживших дальнейшее обучение в </a:t>
                      </a:r>
                      <a:r>
                        <a:rPr lang="ru-RU" sz="105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СУЗах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ВУЗах культуры и искусства, (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учащиеся)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tabLst>
                          <a:tab pos="342900" algn="l"/>
                        </a:tabLs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Доля преподавателей принявших участие в курсах повышения квалификации, (процент)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39,4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tabLst>
                          <a:tab pos="342900" algn="l"/>
                        </a:tabLs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Доля отремонтированных с использованием средств бюджета зданий школ в общем количестве зданий школ, находящихся в неудовлетворительном </a:t>
                      </a: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состоянии, 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(процент)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16,67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62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spc="10" dirty="0">
                          <a:latin typeface="Times New Roman"/>
                          <a:ea typeface="Times New Roman"/>
                          <a:cs typeface="Times New Roman"/>
                        </a:rPr>
                        <a:t>Число участников и посетителей, 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принявших участие в мероприятиях организуемых школами, (чел.)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1 645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1 090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328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tabLst>
                          <a:tab pos="342900" algn="l"/>
                        </a:tabLs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Доля учащихся школ занявших призовые места  в  районных, областных, всероссийских и международных  конкурсах и фестивалях, (процент)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79,1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5076056" y="1556792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1833860385"/>
              </p:ext>
            </p:extLst>
          </p:nvPr>
        </p:nvGraphicFramePr>
        <p:xfrm>
          <a:off x="251520" y="5229200"/>
          <a:ext cx="8496944" cy="1097280"/>
        </p:xfrm>
        <a:graphic>
          <a:graphicData uri="http://schemas.openxmlformats.org/drawingml/2006/table">
            <a:tbl>
              <a:tblPr/>
              <a:tblGrid>
                <a:gridCol w="46846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10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550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по первоначальному</a:t>
                      </a:r>
                      <a:r>
                        <a:rPr lang="ru-RU" sz="1000" b="0" strike="noStrike" spc="-1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бюджету)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74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Испытание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пожарной лестницы и замена входной двери филиале с.Тюбук ДШИ г. Касли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245,4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245,4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проведен ремонт пожарной лестницы в филиале в с.Тюбук ДШИ г.Касли</a:t>
                      </a: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1" name="CustomShape 9"/>
          <p:cNvSpPr/>
          <p:nvPr/>
        </p:nvSpPr>
        <p:spPr>
          <a:xfrm>
            <a:off x="3110136" y="4900783"/>
            <a:ext cx="3672408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Финансирование проектов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программы, тыс. руб.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580544002"/>
              </p:ext>
            </p:extLst>
          </p:nvPr>
        </p:nvGraphicFramePr>
        <p:xfrm>
          <a:off x="0" y="1663491"/>
          <a:ext cx="381642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324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4031958879"/>
              </p:ext>
            </p:extLst>
          </p:nvPr>
        </p:nvGraphicFramePr>
        <p:xfrm>
          <a:off x="323528" y="918642"/>
          <a:ext cx="8640961" cy="2763440"/>
        </p:xfrm>
        <a:graphic>
          <a:graphicData uri="http://schemas.openxmlformats.org/drawingml/2006/table">
            <a:tbl>
              <a:tblPr/>
              <a:tblGrid>
                <a:gridCol w="42484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482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6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</a:t>
                      </a: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по первоначальному</a:t>
                      </a:r>
                      <a:r>
                        <a:rPr lang="ru-RU" sz="1100" b="0" strike="noStrike" spc="-1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бюджету)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2318">
                <a:tc>
                  <a:txBody>
                    <a:bodyPr/>
                    <a:lstStyle/>
                    <a:p>
                      <a:pPr algn="just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Разработка ПСД на капитальный ремонт филиала  ДШИ в п.Береговой</a:t>
                      </a:r>
                      <a:endParaRPr lang="ru-RU" sz="1100" b="0" i="0" u="none" strike="noStrike">
                        <a:effectLst/>
                        <a:latin typeface="Arial"/>
                      </a:endParaRP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595,0</a:t>
                      </a:r>
                      <a:endParaRPr lang="ru-RU" sz="1100" b="0" i="0" u="none" strike="noStrike">
                        <a:effectLst/>
                        <a:latin typeface="Arial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595,0</a:t>
                      </a:r>
                      <a:endParaRPr lang="ru-RU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получено положительное заключение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Госэкспертизы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 выделены средства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бюджета Челябинской области на 2024 г. в объеме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35,5 млн. руб.</a:t>
                      </a:r>
                      <a:endParaRPr lang="ru-RU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2318">
                <a:tc>
                  <a:txBody>
                    <a:bodyPr/>
                    <a:lstStyle/>
                    <a:p>
                      <a:pPr algn="just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Капитальный ремонт ДШИ г.Касли (в рамках государственной программы Челябинской области «Развитие культуры Челябинской</a:t>
                      </a:r>
                      <a:r>
                        <a:rPr lang="ru-RU" sz="11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области</a:t>
                      </a: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»)</a:t>
                      </a:r>
                      <a:endParaRPr lang="ru-RU" sz="1100" b="0" i="0" u="none" strike="noStrike">
                        <a:effectLst/>
                        <a:latin typeface="Arial"/>
                      </a:endParaRP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13 363,5</a:t>
                      </a:r>
                      <a:endParaRPr lang="ru-RU" sz="1100" b="0" i="0" u="none" strike="noStrike">
                        <a:effectLst/>
                        <a:latin typeface="Arial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12 331,4</a:t>
                      </a:r>
                      <a:endParaRPr lang="ru-RU" sz="1100" b="0" i="0" u="none" strike="noStrike">
                        <a:effectLst/>
                        <a:latin typeface="Arial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ДШИ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г.Касли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выполнен капитальный ремонт здания и помещений, установлена АПС </a:t>
                      </a:r>
                      <a:endParaRPr lang="ru-RU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23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Проект  3. Приобретение  мебели для учебных классов в ДШИ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г.Касли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(парты, стулья, шкафы)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316,8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316,8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приобретена мебель, доска магнитная в учебные классы ДШИ г.Касли</a:t>
                      </a: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0" name="CustomShape 8"/>
          <p:cNvSpPr/>
          <p:nvPr/>
        </p:nvSpPr>
        <p:spPr>
          <a:xfrm>
            <a:off x="107504" y="4077072"/>
            <a:ext cx="8676848" cy="17836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/>
            <a:r>
              <a:rPr lang="ru-RU" sz="14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Значимые </a:t>
            </a:r>
            <a:r>
              <a:rPr lang="ru-RU" sz="14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события</a:t>
            </a:r>
          </a:p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1. Капитально отремонтированы  здание и помещения ДШИ г.Касли, установлена автоматизированная пожарная сигнализация.</a:t>
            </a:r>
          </a:p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2.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Каслинскому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муниципальному району  из бюджета Челябинской области, в рамках государственной программы  «Развитие культуры Челябинской области» выделена субсидия на 2024 год  в объеме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35 477,9 тыс.руб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на проведение капитального ремонта здания филиала ДШИ г.Касли в п.Береговой.</a:t>
            </a:r>
          </a:p>
          <a:p>
            <a:pPr algn="just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CustomShape 9"/>
          <p:cNvSpPr/>
          <p:nvPr/>
        </p:nvSpPr>
        <p:spPr>
          <a:xfrm>
            <a:off x="2699792" y="404664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32778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0" y="676026"/>
            <a:ext cx="8172400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 «Развитие культуры </a:t>
            </a:r>
            <a:r>
              <a:rPr lang="ru-RU" sz="1600" b="1" spc="-1" dirty="0">
                <a:solidFill>
                  <a:srgbClr val="4F81BD"/>
                </a:solidFill>
                <a:latin typeface="Times New Roman"/>
              </a:rPr>
              <a:t>К</a:t>
            </a: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аслинского муниципального района»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149757388"/>
              </p:ext>
            </p:extLst>
          </p:nvPr>
        </p:nvGraphicFramePr>
        <p:xfrm>
          <a:off x="3779912" y="1507174"/>
          <a:ext cx="5184576" cy="2730584"/>
        </p:xfrm>
        <a:graphic>
          <a:graphicData uri="http://schemas.openxmlformats.org/drawingml/2006/table">
            <a:tbl>
              <a:tblPr/>
              <a:tblGrid>
                <a:gridCol w="38053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61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30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7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охват населения библиотечным обслуживанием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49,9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50,7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71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мероприятий организованных и проведенных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культурно-досуговыми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учреждениями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111</a:t>
                      </a: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 и зрителей на мероприятиях организованных и проведенных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культурно-досуговыми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учреждениями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11 260</a:t>
                      </a: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12 837</a:t>
                      </a: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число участников  клубных 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формирований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культурно-досуговых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учреждениях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458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411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964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 бюджетных учреждений культуры, в которых проведены мероприятия по укреплению материально-технической базы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число  публикаций в СМИ направленных на формирование этнокультурной компетентности граждан и пропаганду ценностей добрососедства и взаимоуважения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3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посетителей музея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22 816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20 785</a:t>
                      </a:r>
                    </a:p>
                  </a:txBody>
                  <a:tcPr marL="68580" marR="68580" marT="0" marB="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4729094" y="1196752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2864436459"/>
              </p:ext>
            </p:extLst>
          </p:nvPr>
        </p:nvGraphicFramePr>
        <p:xfrm>
          <a:off x="467544" y="4581128"/>
          <a:ext cx="8496944" cy="1941944"/>
        </p:xfrm>
        <a:graphic>
          <a:graphicData uri="http://schemas.openxmlformats.org/drawingml/2006/table">
            <a:tbl>
              <a:tblPr/>
              <a:tblGrid>
                <a:gridCol w="46846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10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10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302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по первоначальному</a:t>
                      </a:r>
                      <a:r>
                        <a:rPr lang="ru-RU" sz="1000" b="0" strike="noStrike" spc="-1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бюджету)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4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Комплектование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книжных фондов библиотек (приобретение книжной продукции)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300,0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300,0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Библиотечный</a:t>
                      </a:r>
                      <a:r>
                        <a:rPr lang="ru-RU" sz="9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фонд </a:t>
                      </a: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пополнился на 690 экз.</a:t>
                      </a: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71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Содержание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Сквера Победы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944,8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914,0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обеспечено</a:t>
                      </a:r>
                      <a:r>
                        <a:rPr lang="ru-RU" sz="9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текущее содержание </a:t>
                      </a: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Сквера </a:t>
                      </a: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Победы </a:t>
                      </a: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r>
                        <a:rPr lang="ru-RU" sz="9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Памятника </a:t>
                      </a:r>
                      <a:r>
                        <a:rPr lang="ru-RU" sz="900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воинам-каслинцам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71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Издание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ежегодного «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альманаха"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Издан шестнадцатый номер «</a:t>
                      </a:r>
                      <a:r>
                        <a:rPr lang="ru-RU" sz="9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 альманаха» тиражом 194 экз.</a:t>
                      </a: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613726449"/>
              </p:ext>
            </p:extLst>
          </p:nvPr>
        </p:nvGraphicFramePr>
        <p:xfrm>
          <a:off x="0" y="1556792"/>
          <a:ext cx="381642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ustomShape 9"/>
          <p:cNvSpPr/>
          <p:nvPr/>
        </p:nvSpPr>
        <p:spPr>
          <a:xfrm>
            <a:off x="2123728" y="4293096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73266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1419840263"/>
              </p:ext>
            </p:extLst>
          </p:nvPr>
        </p:nvGraphicFramePr>
        <p:xfrm>
          <a:off x="107504" y="527195"/>
          <a:ext cx="8928993" cy="3850759"/>
        </p:xfrm>
        <a:graphic>
          <a:graphicData uri="http://schemas.openxmlformats.org/drawingml/2006/table">
            <a:tbl>
              <a:tblPr/>
              <a:tblGrid>
                <a:gridCol w="47621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1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52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98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161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по первоначальному</a:t>
                      </a:r>
                      <a:r>
                        <a:rPr lang="ru-RU" sz="1000" b="0" strike="noStrike" spc="-1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бюджету)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9570">
                <a:tc>
                  <a:txBody>
                    <a:bodyPr/>
                    <a:lstStyle/>
                    <a:p>
                      <a:pPr algn="just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Обследование технического состояния здания, в котором расположена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Тюбукская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сельская библиотека,  в целях формирования заявки на выделение субсидии из  федерального бюджета для создания модельной библиотеки в рамках реализации  национального проекта «Культура»*</a:t>
                      </a:r>
                      <a:endParaRPr lang="ru-RU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233,0</a:t>
                      </a:r>
                      <a:endParaRPr lang="ru-RU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233,0</a:t>
                      </a:r>
                      <a:endParaRPr lang="ru-RU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DejaVu Sans"/>
                          <a:cs typeface="Times New Roman"/>
                        </a:rPr>
                        <a:t>составлен дизайн-проект, формируется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DejaVu Sans"/>
                          <a:cs typeface="Times New Roman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DejaVu Sans"/>
                          <a:cs typeface="Times New Roman"/>
                        </a:rPr>
                        <a:t> заявки на включение в нацпроект «Культура» </a:t>
                      </a:r>
                      <a:endParaRPr lang="ru-RU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42164" marR="42164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5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Выполнение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работ по техническому обследованию  здания роддома, расположенного по адресу: Челябинская область, г. Касли, ул. Коммуны, 59/1, литера Б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252,0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252,0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выполнено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техобследование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здания для проведения дальнейшего ремонта  под  размещения в нем помещений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краеведческого музея</a:t>
                      </a: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95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Реконструкция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 (или) капитальный ремонт муниципальных музеев (приспособление к современному использованию объекта культурного наследия федерального значения "Здание госпиталя" под размещение учреждения культуры «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Каслинский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краеведческий музей», г.Касли, ул.Коммуны, д.59.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6 306,5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6 306,5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рамках 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нацпроекта "Культура" начаты работы по реконструкции 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"Здание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госпиталя" (заключен  контракт  на 2022-2023 гг., срок сдачи объекта ноябрь 2023 г.)</a:t>
                      </a: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989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ремонтных работ, противопожарных мероприятий, энергосберегающих мероприятий в зданиях учреждений культуры, находящихся в муниципальной собственности, и приобретение основных средств для муниципальных учреждений  (капитальный ремонт, капитальный ремонт системы АПС, приобретение основных средств  в МУ "Дворец культуры </a:t>
                      </a:r>
                      <a:r>
                        <a:rPr lang="ru-RU" sz="1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им.И.М.Захарова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39 312,6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39 312,6</a:t>
                      </a:r>
                    </a:p>
                  </a:txBody>
                  <a:tcPr marL="41910" marR="4191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проведен капитальный ремонт помещений (большой зрительный зал с фойе, главное фойе, танцевальный зал, фасад с ул.Ленина, установлена новая АПС, приобретены 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звуковое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 световое оборудование, мебель,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мультимедийное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оборудование) </a:t>
                      </a:r>
                    </a:p>
                  </a:txBody>
                  <a:tcPr marL="41910" marR="4191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50" name="CustomShape 8"/>
          <p:cNvSpPr/>
          <p:nvPr/>
        </p:nvSpPr>
        <p:spPr>
          <a:xfrm>
            <a:off x="107504" y="4437112"/>
            <a:ext cx="8928992" cy="24453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/>
            <a:r>
              <a:rPr lang="ru-RU" sz="12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Значимые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события:</a:t>
            </a:r>
          </a:p>
          <a:p>
            <a:pPr algn="just">
              <a:spcAft>
                <a:spcPts val="600"/>
              </a:spcAft>
            </a:pPr>
            <a:r>
              <a:rPr lang="ru-RU" sz="1100" dirty="0" smtClean="0">
                <a:solidFill>
                  <a:prstClr val="black"/>
                </a:solidFill>
              </a:rPr>
              <a:t>      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В рамках нацпроекта "Культура", начаты работы по реконструкции объекта культурного наследия федерального значения "Здание госпиталя" для дальнейшего размещения </a:t>
            </a:r>
            <a:r>
              <a:rPr lang="ru-RU" sz="11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Каслинского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краеведческого музея.</a:t>
            </a:r>
          </a:p>
          <a:p>
            <a:pPr algn="just">
              <a:spcAft>
                <a:spcPts val="600"/>
              </a:spcAft>
            </a:pP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2. В ДК Захарова проведен капитальный ремонт помещений (большой зрительный зал с фойе, главное фойе, танцевальный зал, фасад с ул.Ленина, установлена новая АПС, приобретены основные средства – звуковое и световое оборудование, мебель, современное </a:t>
            </a:r>
            <a:r>
              <a:rPr lang="ru-RU" sz="11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мультимедийное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оборудование). На эти цели было направлено 39,3 млн.руб., в т.ч. из областного бюджета 37,3 млн.руб. Также за счет бюджета </a:t>
            </a:r>
            <a:r>
              <a:rPr lang="ru-RU" sz="11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Каслинского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изготовлена ПСД для дальнейшего продолжения ремонта ДК в 2023 г. с положительным заключением </a:t>
            </a:r>
            <a:r>
              <a:rPr lang="ru-RU" sz="11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Госэкспертизы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3. В соответствии с заявками направленными </a:t>
            </a:r>
            <a:r>
              <a:rPr lang="ru-RU" sz="11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УКиС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в Министерство культуры Челябинской области на выделение  субсидий в 2023-2025 гг. из регионального и федерального бюджетов в рамках Госпрограммы «Развитие культуры Челябинской области» на 2023 г. выделено 43,7 млн.руб. на продолжение капремонта ДК Захарова, 0,7 млн.руб. на приобретение основных средств для ДК п.Маук, в рамках Нацпроекта "Культура" на 2023-2024 гг. выделено 56 млн.руб. на реконструкцию Госпиталя ,  1,0 млн.руб. на создание виртуального концертного зала в ДК им.Захарова и 145,7 тыс.руб. на комплектование книжных фондов библиотек.</a:t>
            </a:r>
          </a:p>
          <a:p>
            <a:pPr algn="just"/>
            <a:endParaRPr lang="ru-RU" sz="11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TextBox 2"/>
          <p:cNvSpPr txBox="1"/>
          <p:nvPr/>
        </p:nvSpPr>
        <p:spPr bwMode="auto">
          <a:xfrm>
            <a:off x="2045415" y="188640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проектов программы, тыс. руб.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7113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0" y="687128"/>
            <a:ext cx="8964488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«Развитие физической культуры и спорта в Каслинском муниципальном районе»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6014205"/>
              </p:ext>
            </p:extLst>
          </p:nvPr>
        </p:nvGraphicFramePr>
        <p:xfrm>
          <a:off x="3923928" y="1628800"/>
          <a:ext cx="5048352" cy="5050592"/>
        </p:xfrm>
        <a:graphic>
          <a:graphicData uri="http://schemas.openxmlformats.org/drawingml/2006/table">
            <a:tbl>
              <a:tblPr/>
              <a:tblGrid>
                <a:gridCol w="3705404"/>
                <a:gridCol w="668133"/>
                <a:gridCol w="674815"/>
              </a:tblGrid>
              <a:tr h="2640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930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 Каслинского муниципального района в возрасте от 3 до 79 лет, занимающихся физической культурой и спортом, в общей численности населения Каслинского муниципального района, процентов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41,5%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46,3%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930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и молодежи (возраст 3-29 лет), систематически занимающихся физической культурой и спортом, в общей численности детей и молодежи Каслинского муниципального района, процентов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83,49%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83,97%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436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 среднего возраста (женщины: 30-54 года; мужчины: 30-59 лет), систематически занимающихся физической культурой и спортом, в общей численности граждан среднего возраста Каслинского муниципального района, процентов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27,01%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27,01%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36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 старшего возраста (женщины:55-79 лет; мужчины: 60-79 лет), систематически занимающихся физической культурой и спортом в общей численности граждан старшего возраста Каслинского муниципального района, процентов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16,5%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22,08%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36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Обеспеченность населения Каслинского муниципального района спортивными сооружениями, исходя из единовременной пропускной способности объектов спорта, процентов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55,88%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57,25%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36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 Каслинского муниципального района, выполняющих нормы ВФСК «Готов к труду и обороне» ГТО в общей численности населения Каслинского муниципального района, принявшего участие в выполнении нормативов ВФСК ГТО, процентов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60,0%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74,4%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 bwMode="auto">
          <a:xfrm>
            <a:off x="5148000" y="1257120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438401"/>
              </p:ext>
            </p:extLst>
          </p:nvPr>
        </p:nvGraphicFramePr>
        <p:xfrm>
          <a:off x="138101" y="1484784"/>
          <a:ext cx="381642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532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624534"/>
              </p:ext>
            </p:extLst>
          </p:nvPr>
        </p:nvGraphicFramePr>
        <p:xfrm>
          <a:off x="539552" y="908720"/>
          <a:ext cx="8280920" cy="4869180"/>
        </p:xfrm>
        <a:graphic>
          <a:graphicData uri="http://schemas.openxmlformats.org/drawingml/2006/table">
            <a:tbl>
              <a:tblPr/>
              <a:tblGrid>
                <a:gridCol w="3312368"/>
                <a:gridCol w="1296144"/>
                <a:gridCol w="1152128"/>
                <a:gridCol w="2520280"/>
              </a:tblGrid>
              <a:tr h="342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проекты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(по первоначальному бюджету)</a:t>
                      </a:r>
                      <a:endParaRPr lang="ru-RU" sz="1050" b="0" strike="noStrike" spc="-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1618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и проведение Спартакиады среди предприятий и учреждений Каслинского муниципального района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37,0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13,5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этап спартакиады состоялся в апреле 2022 года и включал в себя соревнования по мини-футболу и волейболу.</a:t>
                      </a:r>
                    </a:p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этап спартакиады проведен в сентябре-октябре (плавание, стрельба)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2935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Открытие организованных форм занятий спортом на базе МУ ДО "ДЮСШ" Каслинского муниципального района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базе МУ ДО «ДЮСШ» открыто новое направление дополнительного образования, направленное на воспитанников МДОУ КМР.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1618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Участие сборных команд (спортсменов) Каслинского муниципального района в областных и всероссийских соревнованиях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552,1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552,1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Сборная команда КМР на Областных зимних сельских играх «Уральская метелица» заняла 11 место из 22.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областных летних сельских играх «Золотой колос» сборная команда КМР заняла 12 место.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59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и проведение мероприятий по приему нормативов ВФСК ГТО в учреждениях Каслинского муниципального района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общее число граждан, принявших участие в прохождении испытаний норм ВФСК ГТО составило 1938 человек.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18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проектно-сметной документации на ремонт МУ ДО "ДЮСШ"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1 133,3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1 133,3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Разработана ПСД и пройдена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госэкспертиза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ремонт ограждающих и несущих конструкций зданий спортзала и бассейна МУ ДО «ДЮСШ». Направлена заявка на получение субсидии в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Минспорт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ЧО.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 bwMode="auto">
          <a:xfrm>
            <a:off x="2267744" y="429322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проектов программы, тыс. руб.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986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Что такое бюджет для граждан?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житель района является, с одной стороны, участником формирования бюджета (он уплачивает налоги, наполняет доходы бюджета), с другой стороны, участником исполнения бюджета (он получает часть расходов как потребитель государственных, муниципальных услуг (функций) в сфере образования, культуры, физической культуры и спорта, социального обеспечения и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др.).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«Бюджет для граждан» – аналитический материал, разрабатываемый в целях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предоставления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гражданам актуальной информации о бюджете и бюджетном процессе в формате,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доступном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широкого круга неподготовленных пользователей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9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836712"/>
            <a:ext cx="81369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Сборная Каслинского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района по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футболу заняла первое место в областных летних сельских играх «Золотой колос»;</a:t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Наблюдается динамика в выступлении сборных команд Каслинского муниципального района на областных сельских спартакиадах «Уральская метелица» и «Золотой колос». Итоговые места Золотой колос 12 место, Уральская метелица 11 место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Сборная команда ветеранов труда и спорта Каслинского муниципального района заняла 5 место в </a:t>
            </a:r>
            <a:r>
              <a:rPr lang="en-US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XI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Спартакиаде ветеранов труда и спорта Челябинской области в 2022 году.</a:t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территории Каслинского муниципального района проведены 4 спортивно-массовых мероприятия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областного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масштаба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Разработано ПСД и получено положительное заключение </a:t>
            </a:r>
            <a:r>
              <a:rPr lang="ru-RU" sz="1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Госэкспертизы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капитальный ремонт здания бассейна и спортивного зала МУ ДО «ДЮСШ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just"/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Укреплена материально-техническая база 4 учреждений физической культуры и спорта, действующих на территории Каслинского муниципального района на общую сумму 850,0 тыс. руб.</a:t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Возрождена спартакиада среди предприятий, учреждений и других организаций, действующих на территории Каслинского муниципального района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итогам областного рейтинга ВФСК ГТО Каслинский муниципальный район занимает 16 место из 43 муниципальных образований Челябинской области. (1094 выполнивших нормы ВФСК ГТО)</a:t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рамках программы «Инициативное бюджетирование» на территории сельских поселений Каслинского муниципального района выполнено строительство 4 многофункциональных спортивных площадок (Береговое СП, </a:t>
            </a:r>
            <a:r>
              <a:rPr lang="ru-RU" sz="1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Багарякское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67544" y="116632"/>
            <a:ext cx="8229240" cy="648072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Значимые события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379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323528" y="886857"/>
            <a:ext cx="8568952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«Развитие образования в Каслинском муниципальном районе»</a:t>
            </a:r>
            <a:endParaRPr sz="1400" dirty="0">
              <a:solidFill>
                <a:prstClr val="black"/>
              </a:solidFill>
            </a:endParaRPr>
          </a:p>
        </p:txBody>
      </p:sp>
      <p:graphicFrame>
        <p:nvGraphicFramePr>
          <p:cNvPr id="245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4850280"/>
              </p:ext>
            </p:extLst>
          </p:nvPr>
        </p:nvGraphicFramePr>
        <p:xfrm>
          <a:off x="3707904" y="1659977"/>
          <a:ext cx="5256584" cy="4609338"/>
        </p:xfrm>
        <a:graphic>
          <a:graphicData uri="http://schemas.openxmlformats.org/drawingml/2006/table">
            <a:tbl>
              <a:tblPr/>
              <a:tblGrid>
                <a:gridCol w="3858244"/>
                <a:gridCol w="695691"/>
                <a:gridCol w="702649"/>
              </a:tblGrid>
              <a:tr h="2568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453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9" dirty="0">
                          <a:solidFill>
                            <a:srgbClr val="000000"/>
                          </a:solidFill>
                          <a:latin typeface="Times New Roman"/>
                        </a:rPr>
                        <a:t>Охват детей  в возрасте от </a:t>
                      </a:r>
                      <a:r>
                        <a:rPr lang="ru-RU" sz="1100" b="0" strike="noStrike" spc="9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1,5 до </a:t>
                      </a:r>
                      <a:r>
                        <a:rPr lang="ru-RU" sz="1100" b="0" strike="noStrike" spc="9" dirty="0">
                          <a:solidFill>
                            <a:srgbClr val="000000"/>
                          </a:solidFill>
                          <a:latin typeface="Times New Roman"/>
                        </a:rPr>
                        <a:t>7 лет дошкольным образованием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93,6%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790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Доступность дошкольного образования для детей  в возрасте от 1,5 до </a:t>
                      </a: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 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лет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100" b="0" strike="noStrike" spc="-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23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Доля выпускников общеобразовательных  организаций, успешно сдавших ЕГЭ по русскому  языку и </a:t>
                      </a: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математике.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100" b="0" strike="noStrike" spc="-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98,2%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85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Доля детей в возрасте от 6 до 18 лет, охваченных отдыхом и оздоровлением.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8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Доля детей в возрасте от 5 до 18 лет, охваченных программами дополнительного </a:t>
                      </a: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образования.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62,2%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568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детей – учащихся 1-4 классов, детей из малообеспеченных</a:t>
                      </a:r>
                      <a:r>
                        <a:rPr lang="ru-RU" sz="11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семей, детей с ОВЗ, детей-инвалидов, обеспеченных бесплатным питанием.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568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Средняя заработная плата педагогических работников дошкольных образовательных организаций, </a:t>
                      </a: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рублей.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31091,0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33807,16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568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Средняя заработная плата  педагогических работников общеобразовательных организаций, </a:t>
                      </a: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рублей.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35469,0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35837,96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568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Средняя заработная плата педагогических работников организаций дополнительного образования, </a:t>
                      </a: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рублей.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35662,0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38562,1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 bwMode="auto">
          <a:xfrm>
            <a:off x="4355976" y="1340768"/>
            <a:ext cx="4248472" cy="2755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578431"/>
              </p:ext>
            </p:extLst>
          </p:nvPr>
        </p:nvGraphicFramePr>
        <p:xfrm>
          <a:off x="-2094" y="1478540"/>
          <a:ext cx="381642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450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2184590"/>
              </p:ext>
            </p:extLst>
          </p:nvPr>
        </p:nvGraphicFramePr>
        <p:xfrm>
          <a:off x="251520" y="692696"/>
          <a:ext cx="8712967" cy="5691083"/>
        </p:xfrm>
        <a:graphic>
          <a:graphicData uri="http://schemas.openxmlformats.org/drawingml/2006/table">
            <a:tbl>
              <a:tblPr/>
              <a:tblGrid>
                <a:gridCol w="4104457"/>
                <a:gridCol w="1368152"/>
                <a:gridCol w="792087"/>
                <a:gridCol w="2448271"/>
              </a:tblGrid>
              <a:tr h="5833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по первоначальному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бюджету)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0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Привлечение детей из малообеспеченных, семей, семей, оказавшихся в трудной жизненной ситуации,  в дошкольные образовательные организации через предоставление компенсации части родительской платы.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1 918,5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1 918,5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Увеличение охвата детей дошкольным образованием на 1,6% по сравнению с 2021 годом.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0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Создание условий для получения детьми дошкольного возраста с ограниченными возможностями здоровья качественного образования и коррекции здоровья.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907,8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907,8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Открытие логопедических групп в МДОУ «Детский сад №1» п.Вишневогорск, МДОУ «Детский сад №11 «Родничок» г.Касли для 24 детей.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798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Создание  центра образования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естественно-научной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и технологической направленностей в общеобразовательных организациях, расположенных в сельской местности и малых городах.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1 588,8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1 588,8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Открыт Центр «Точка роста» в МОУ «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Каслинская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СОШ №27».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76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Проведение ремонтных работ по замене оконных блоков в муниципальных общеобразовательных организациях.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828,4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600,7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Заменено 15 оконных блоков в МОУ «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Тюбукская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СОШ №3».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Приобретение транспортных средств для организации перевозки обучающихся.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9 083,8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9 083,8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Приобретено 2 автобуса в МОУ «Багарякская СОШ», МОУ «Шабуровская СОШ» для подвоза учащихся.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870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Оборудование пунктов проведения экзаменов государственной итоговой аттестации по образовательным программам среднего общего образования. 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97,6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97,6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Оборудование ППЭ ЕГЭ в МОУ «</a:t>
                      </a:r>
                      <a:r>
                        <a:rPr lang="ru-RU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Каслинская</a:t>
                      </a: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СОШ №27».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67744" y="188640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проектов программы, тыс. руб.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87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997810"/>
              </p:ext>
            </p:extLst>
          </p:nvPr>
        </p:nvGraphicFramePr>
        <p:xfrm>
          <a:off x="251519" y="620688"/>
          <a:ext cx="8712967" cy="5868557"/>
        </p:xfrm>
        <a:graphic>
          <a:graphicData uri="http://schemas.openxmlformats.org/drawingml/2006/table">
            <a:tbl>
              <a:tblPr/>
              <a:tblGrid>
                <a:gridCol w="4104457"/>
                <a:gridCol w="1368152"/>
                <a:gridCol w="720080"/>
                <a:gridCol w="2520278"/>
              </a:tblGrid>
              <a:tr h="6041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по первоначальному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бюджету)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7909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Обеспечение молоком (молочной продукцией) обучающихся муниципальных общеобразовательных организаций по программам  начального общего образования.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2 267,6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2 267,6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Обеспечение молоком 1492 учащихся 1-4 классов.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07909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Обеспечение бесплатным горячим питанием обучающихся, получающих начальное общее образование в  муниципальных образовательных организациях.  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16 365,5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16 365,5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Обеспечение горячим бесплатным питанием 1492 учащихся 1-4 классов.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04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Подготовка к проведению летней оздоровительной кампании.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1 200,0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1 234,3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Комиссионная приемка 8-ми детских оздоровительных лагерей при образовательных организациях без замечаний.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81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Организация отдыха детей в каникулярное время.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600,0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600,0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 период летней оздоровительной кампании и осеннего оздоровления услугу получили 900 человек.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9617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Обеспечение питанием детей из малообеспеченных семей и детей с нарушениями здоровья, обучающихся в муниципальных общеобразовательных организациях.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1 482,0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992,9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Обеспечение бесплатным питанием 346 учащихся 5-11 классов.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0429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Обеспечение питанием детей-инвалидов, имеющих статус обучающихся с ОВЗ, обучающихся в общеобразовательных организациях.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4 680,2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4 000,0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Обеспечение бесплатным горячим питанием 418 учащихся.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0429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Капитальные вложения в объекты образования.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83 480,1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83 480,1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Реконструкция МОУ «</a:t>
                      </a:r>
                      <a:r>
                        <a:rPr lang="ru-RU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Каслинская</a:t>
                      </a: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ООШ №25».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 bwMode="auto">
          <a:xfrm>
            <a:off x="2195736" y="188640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проектов программы, тыс. руб.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4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3016044"/>
              </p:ext>
            </p:extLst>
          </p:nvPr>
        </p:nvGraphicFramePr>
        <p:xfrm>
          <a:off x="107504" y="456902"/>
          <a:ext cx="9001000" cy="4490085"/>
        </p:xfrm>
        <a:graphic>
          <a:graphicData uri="http://schemas.openxmlformats.org/drawingml/2006/table">
            <a:tbl>
              <a:tblPr/>
              <a:tblGrid>
                <a:gridCol w="3347480"/>
                <a:gridCol w="1190215"/>
                <a:gridCol w="892661"/>
                <a:gridCol w="3570644"/>
              </a:tblGrid>
              <a:tr h="6285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по первоначальному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бюджету)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02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Создание безопасных и комфортных условий в образовательных организациях.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3 431,6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17 832,0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1.Установка части ограждения внешнего периметра МОУ «Каслинская СОШ №27», МОУ «Береговская СОШ».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2.Ремонт кабинетов  Центра «Точка роста» в МОУ «Каслинская СОШ №27».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3.Ремонт туалетных комнат и помещения на пищеблоке в МОУ «Огневская СОШ».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4.Монтаж охранной сигнализации в 6 образовательных организациях.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5.Оборудование спортивных площадок в п.Воздвиженка и п.Береговой.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5.Централизованные закупы хозяйственных и канцелярских товаров, посуды для образовательных организаций.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и проведение муниципальных  соревнований, конкурсов, выставок, фестивалей, мероприятий патриотического характера для обучающихся, участие обучающихся в областных, региональных, всероссийских соревнованиях, конкурсах, фестивалях, мероприятиях патриотического характера.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295,0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249,6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соревнованиях, конкурсах, проектах, выставках приняли участие 3680 человек. 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 bwMode="auto">
          <a:xfrm>
            <a:off x="2051720" y="137916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проектов программы, тыс. руб.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61764" y="5013176"/>
            <a:ext cx="89644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Значимые события:</a:t>
            </a:r>
          </a:p>
          <a:p>
            <a:pPr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1.Каслинский муниципальный район принимал участие в реализации мероприятий национального проекта «Образование».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2.На ЕГЭ 13 человек – 15 % - получили баллы 80 и выше. Баллы ЕГЭ выше 90 по 2-м предметам получила  1 учащаяся.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3.Победителями регионального этапа Всероссийской олимпиады школьников  в 2022 учебном году по обществознанию и  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ОБЖ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стали 2 учащихся.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4.Победителями областных конкурсов профессионального мастерства стали воспитатель МДОУ «Детский сад №12 «Теремок» г.Касли и педагог дополнительного образования МУ ДО «ЦДО» </a:t>
            </a:r>
            <a:r>
              <a:rPr lang="ru-RU" sz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Каслинского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района.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5.За счет средств федерального бюджета получен автобус в МОУ «</a:t>
            </a:r>
            <a:r>
              <a:rPr lang="ru-RU" sz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Тюбукская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№3».</a:t>
            </a:r>
          </a:p>
          <a:p>
            <a:pPr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63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29410" y="608152"/>
            <a:ext cx="8935077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«Реализация молодежной политики в Каслинском муниципальном районе»</a:t>
            </a:r>
            <a:endParaRPr sz="1400" dirty="0">
              <a:solidFill>
                <a:prstClr val="black"/>
              </a:solidFill>
            </a:endParaRPr>
          </a:p>
        </p:txBody>
      </p:sp>
      <p:graphicFrame>
        <p:nvGraphicFramePr>
          <p:cNvPr id="245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8024809"/>
              </p:ext>
            </p:extLst>
          </p:nvPr>
        </p:nvGraphicFramePr>
        <p:xfrm>
          <a:off x="3556095" y="1677579"/>
          <a:ext cx="5408392" cy="4392876"/>
        </p:xfrm>
        <a:graphic>
          <a:graphicData uri="http://schemas.openxmlformats.org/drawingml/2006/table">
            <a:tbl>
              <a:tblPr/>
              <a:tblGrid>
                <a:gridCol w="3969668"/>
                <a:gridCol w="715783"/>
                <a:gridCol w="722941"/>
              </a:tblGrid>
              <a:tr h="3443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9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Увеличение количества трудоустроенных несовершеннолетних граждан от 14 до 18 лет на организованных временных рабочих местах ежегодно, человек.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226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238</a:t>
                      </a: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89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Увеличение количества молодых людей, принимающих участие в форумах, фестивалях, конкурсах, соревнованиях различного уровня ежегодно, человек.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290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300</a:t>
                      </a: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5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spc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Увеличение общей численности граждан, вовлеченных центрами (сообществами, объединениями) поддержки добровольчества (волонтерства) на базе образовательных организаций, некоммерческих организаций, государственных и муниципальных учреждений в добровольческую (волонтерскую) деятельность, человек.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1400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1456</a:t>
                      </a: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5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Увеличение доли молодых людей, принимающих участие  в реализации мероприятий патриотической направленности различного уровня, проценты.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5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Увеличение доли молодых людей, принявших участие в мероприятиях, направленных на пропаганду здорового образа жизни, проценты.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5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Увеличение количества проведенных в муниципальном образовании мероприятий, связанных с проектной деятельностью молодежи ежегодно, количество.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 bwMode="auto">
          <a:xfrm>
            <a:off x="4361969" y="1262807"/>
            <a:ext cx="4248472" cy="306323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defRPr/>
            </a:pPr>
            <a:r>
              <a:rPr lang="ru-RU" sz="14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415969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Финансовое исполнение,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085808208"/>
              </p:ext>
            </p:extLst>
          </p:nvPr>
        </p:nvGraphicFramePr>
        <p:xfrm>
          <a:off x="323529" y="2276872"/>
          <a:ext cx="309634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12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550235"/>
              </p:ext>
            </p:extLst>
          </p:nvPr>
        </p:nvGraphicFramePr>
        <p:xfrm>
          <a:off x="179512" y="499368"/>
          <a:ext cx="8712967" cy="5731361"/>
        </p:xfrm>
        <a:graphic>
          <a:graphicData uri="http://schemas.openxmlformats.org/drawingml/2006/table">
            <a:tbl>
              <a:tblPr/>
              <a:tblGrid>
                <a:gridCol w="4320480"/>
                <a:gridCol w="1152129"/>
                <a:gridCol w="936104"/>
                <a:gridCol w="2304254"/>
              </a:tblGrid>
              <a:tr h="5679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по первоначальному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бюджету)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>
                          <a:latin typeface="Times New Roman"/>
                          <a:cs typeface="Times New Roman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80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Calibri"/>
                        </a:rPr>
                        <a:t>Поддержка талантливой молодежи в сфере образования, интеллектуальной и творческой деятельности.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21,3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21,3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Проведено 6 мероприятий (фестиваль, фотосушка, игры) с охватом 348 человек.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614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Calibri"/>
                        </a:rPr>
                        <a:t>Формирование здорового образа жизни среди молодежи.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Проведено 14 лекций с охватом 1270 человек.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70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Calibri"/>
                        </a:rPr>
                        <a:t>Мероприятия гражданско-патриотического направления.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Проведено 7 мероприятий (конкурсы, акции, квесты) с охватом 7540 человек.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06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Calibri"/>
                        </a:rPr>
                        <a:t>Поддержка социальных и общественных инициатив молодых граждан Каслинского муниципального района, развитие электоральной активности.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28,0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28,0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Проведено 8 мероприятий  (форум,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брейн-ринг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лекции) с охватом 1240 человек.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80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Calibri"/>
                        </a:rPr>
                        <a:t>Вовлечение молодежи в волонтерскую деятельность.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230 волонтеров, в том числе актив – 50 человек. Обновление кадрового состава – 40 человек.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7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Calibri"/>
                        </a:rPr>
                        <a:t>Организация и проведение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Calibri"/>
                        </a:rPr>
                        <a:t>мероприятий</a:t>
                      </a:r>
                      <a:r>
                        <a:rPr lang="ru-RU" sz="1200" baseline="0" dirty="0" smtClean="0"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Calibri"/>
                        </a:rPr>
                        <a:t>в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Calibri"/>
                        </a:rPr>
                        <a:t>рамках областной субсидии.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165,0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165,0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Проведено 12 мероприятий.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0658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Организация временного трудоустройства несовершеннолетних граждан в возрасте от 14 до 18 лет с выплатой материальной поддержки в бюджетных и казенных учреждениях Каслинского муниципального района в течение 18 календарных дней.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1 744,9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Трудоустроено временно 238 человек.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0658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Выплаты молодым специалистам в сфере образования, здравоохранения, культуры, спорта.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1 393,2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Произведены выплаты 5 молодым специалистам сферы образования, здравоохранения, спорта.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CustomShape 9"/>
          <p:cNvSpPr/>
          <p:nvPr/>
        </p:nvSpPr>
        <p:spPr>
          <a:xfrm>
            <a:off x="2627784" y="188640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37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 bwMode="auto">
          <a:xfrm>
            <a:off x="-108521" y="631218"/>
            <a:ext cx="9044199" cy="583321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 «Профилактика безнадзорности и правонарушений несовершеннолетних в Каслинском муниципальном районе»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9268214"/>
              </p:ext>
            </p:extLst>
          </p:nvPr>
        </p:nvGraphicFramePr>
        <p:xfrm>
          <a:off x="4014178" y="1606674"/>
          <a:ext cx="4904336" cy="1606749"/>
        </p:xfrm>
        <a:graphic>
          <a:graphicData uri="http://schemas.openxmlformats.org/drawingml/2006/table">
            <a:tbl>
              <a:tblPr/>
              <a:tblGrid>
                <a:gridCol w="3599699"/>
                <a:gridCol w="649073"/>
                <a:gridCol w="655564"/>
              </a:tblGrid>
              <a:tr h="3417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9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числа правонарушений и преступлений,</a:t>
                      </a:r>
                      <a:r>
                        <a:rPr lang="ru-RU" sz="9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совершаемых несовершеннолетними</a:t>
                      </a:r>
                      <a:endParaRPr lang="ru-RU" sz="9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latin typeface="Arial"/>
                        </a:rPr>
                        <a:t>20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latin typeface="Arial"/>
                        </a:rPr>
                        <a:t>13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9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Сокращение числа семей (детей),</a:t>
                      </a:r>
                      <a:r>
                        <a:rPr lang="ru-RU" sz="9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находящихся в социально опасном положении</a:t>
                      </a:r>
                      <a:endParaRPr lang="ru-RU" sz="9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latin typeface="Arial"/>
                        </a:rPr>
                        <a:t>18 (36)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latin typeface="Arial"/>
                        </a:rPr>
                        <a:t>9 (19)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9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Охват</a:t>
                      </a:r>
                      <a:r>
                        <a:rPr lang="ru-RU" sz="9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несовершеннолетних, состоящих на учете в ПДН, летним оздоровлением , трудовой занятостью, дополнительным образованием</a:t>
                      </a:r>
                      <a:endParaRPr lang="ru-RU" sz="9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latin typeface="Arial"/>
                        </a:rPr>
                        <a:t>93,75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200" b="0" strike="noStrike" spc="-1" dirty="0" smtClean="0">
                          <a:latin typeface="Arial"/>
                        </a:rPr>
                        <a:t>100,0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 bwMode="auto">
          <a:xfrm>
            <a:off x="5004048" y="1257120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281611"/>
              </p:ext>
            </p:extLst>
          </p:nvPr>
        </p:nvGraphicFramePr>
        <p:xfrm>
          <a:off x="379215" y="3525502"/>
          <a:ext cx="8496944" cy="2207754"/>
        </p:xfrm>
        <a:graphic>
          <a:graphicData uri="http://schemas.openxmlformats.org/drawingml/2006/table">
            <a:tbl>
              <a:tblPr/>
              <a:tblGrid>
                <a:gridCol w="4248472"/>
                <a:gridCol w="1512168"/>
                <a:gridCol w="648072"/>
                <a:gridCol w="2088232"/>
              </a:tblGrid>
              <a:tr h="3110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проекты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(по первоначальному бюджету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(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endParaRPr lang="ru-RU" sz="10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lang="ru-RU" sz="1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0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6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Предупреждение правонарушений и преступлений несовершеннолетних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557,4 .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557,4 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Снизилось число</a:t>
                      </a:r>
                      <a:r>
                        <a:rPr lang="ru-RU" sz="8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правонарушений и преступлений, совершаемых несовершеннолетними на 35%.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highlight>
                            <a:srgbClr val="FFFFFF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Обеспечение</a:t>
                      </a:r>
                      <a:r>
                        <a:rPr lang="ru-RU" sz="800" b="0" baseline="0" dirty="0" smtClean="0">
                          <a:effectLst/>
                          <a:highlight>
                            <a:srgbClr val="FFFFFF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образовательных организаций 1-й и 2-й категории квалифицированной охраной</a:t>
                      </a:r>
                      <a:endParaRPr lang="ru-RU" sz="8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910" marR="4191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1225,7 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деньги возвращены</a:t>
                      </a:r>
                      <a:r>
                        <a:rPr lang="ru-RU" sz="8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бюджет. Изменились категории образовательных организаций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algn="ctr">
                      <a:solidFill>
                        <a:srgbClr val="000000"/>
                      </a:solidFill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4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</a:t>
                      </a:r>
                      <a:r>
                        <a:rPr lang="ru-RU" sz="800" b="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профильных смен для детей, состоящих на профилактическом учете</a:t>
                      </a:r>
                      <a:endParaRPr lang="ru-RU" sz="8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910" marR="4191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207,8 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189,1 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В период с 23.06.2022 по 30.06.2022 была проведена</a:t>
                      </a:r>
                      <a:r>
                        <a:rPr lang="ru-RU" sz="8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профильная смена. Приняло участие 17 несовершеннолетних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4674">
                <a:tc>
                  <a:txBody>
                    <a:bodyPr/>
                    <a:lstStyle/>
                    <a:p>
                      <a:pPr algn="ctr"/>
                      <a:r>
                        <a:rPr lang="ru-RU" sz="800" b="0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Организация мероприятий по повышению квалификации специалистов органов и учреждений системы профилактики для межведомственного взаимодействия</a:t>
                      </a:r>
                    </a:p>
                  </a:txBody>
                  <a:tcPr marL="41910" marR="41910">
                    <a:lnL w="9360" algn="ctr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50,5 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8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Проведены</a:t>
                      </a:r>
                      <a:r>
                        <a:rPr lang="ru-RU" sz="8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курсы повышения квалификации. 30 специалистов получили удостоверения.</a:t>
                      </a:r>
                      <a:endParaRPr lang="ru-RU" sz="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algn="ctr">
                      <a:solidFill>
                        <a:srgbClr val="000000"/>
                      </a:solidFill>
                    </a:lnR>
                    <a:lnT w="9360" algn="ctr">
                      <a:solidFill>
                        <a:srgbClr val="000000"/>
                      </a:solidFill>
                    </a:lnT>
                    <a:lnB w="9360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0" name="CustomShape 8"/>
          <p:cNvSpPr/>
          <p:nvPr/>
        </p:nvSpPr>
        <p:spPr bwMode="auto">
          <a:xfrm>
            <a:off x="367755" y="5733256"/>
            <a:ext cx="8567924" cy="92187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4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Значимые </a:t>
            </a:r>
            <a:r>
              <a:rPr lang="ru-RU" sz="14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события </a:t>
            </a:r>
            <a:r>
              <a:rPr lang="ru-RU" sz="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2022  году впервые КМР была выделена субсидия на организацию профильных смен  для детей, состоящих на профилактическом учете  в размере 177,8 </a:t>
            </a:r>
            <a:r>
              <a:rPr lang="ru-RU" sz="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т.р</a:t>
            </a:r>
            <a:r>
              <a:rPr lang="ru-RU" sz="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софинансирование</a:t>
            </a:r>
            <a:r>
              <a:rPr lang="ru-RU" sz="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 – 30 </a:t>
            </a:r>
            <a:r>
              <a:rPr lang="ru-RU" sz="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т.р</a:t>
            </a:r>
            <a:r>
              <a:rPr lang="ru-RU" sz="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 В профильной смене приняло участие 17  несовершеннолетних, состоящих на учете в ПДН.</a:t>
            </a:r>
          </a:p>
          <a:p>
            <a:r>
              <a:rPr lang="ru-RU" sz="8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28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.12.2022  преподавателями </a:t>
            </a:r>
            <a:r>
              <a:rPr lang="ru-RU" sz="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Чел.ГУ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был организован </a:t>
            </a:r>
            <a:r>
              <a:rPr lang="ru-RU" sz="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проведен 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урок правовых знаний для учащихся старших классов  образовательных организаций г. Касли.  28.12.2022  проведены курсы повышения квалификации  для специалистов служб сопровождения образовательных организаций и учреждения социальной защиты  по теме  «Профилактика социального сиротства, семейного неблагополучия и жестокого обращения с детьми: организация и технология работы». Курсы проведены </a:t>
            </a:r>
            <a:r>
              <a:rPr lang="ru-RU" sz="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преподавателями «Чел ГУ</a:t>
            </a:r>
            <a:r>
              <a:rPr lang="ru-RU" sz="800" dirty="0">
                <a:solidFill>
                  <a:prstClr val="black"/>
                </a:solidFill>
              </a:rPr>
              <a:t>».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30 специалистов получили удостоверения о повышении квалификации. </a:t>
            </a:r>
            <a:endParaRPr lang="ru-RU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1" name="CustomShape 9"/>
          <p:cNvSpPr/>
          <p:nvPr/>
        </p:nvSpPr>
        <p:spPr bwMode="auto">
          <a:xfrm>
            <a:off x="2643769" y="3179490"/>
            <a:ext cx="3023295" cy="2755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defRPr/>
            </a:pP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Финансирование проектов программы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0479466"/>
              </p:ext>
            </p:extLst>
          </p:nvPr>
        </p:nvGraphicFramePr>
        <p:xfrm>
          <a:off x="-3026" y="1257120"/>
          <a:ext cx="3995936" cy="1940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281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 bwMode="auto">
          <a:xfrm>
            <a:off x="7627874" y="1401354"/>
            <a:ext cx="792087" cy="43204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b="1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ru-RU" sz="1600" b="1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655805"/>
              </p:ext>
            </p:extLst>
          </p:nvPr>
        </p:nvGraphicFramePr>
        <p:xfrm>
          <a:off x="323528" y="2852936"/>
          <a:ext cx="8426483" cy="3529201"/>
        </p:xfrm>
        <a:graphic>
          <a:graphicData uri="http://schemas.openxmlformats.org/drawingml/2006/table">
            <a:tbl>
              <a:tblPr firstRow="1" firstCol="1" bandRow="1"/>
              <a:tblGrid>
                <a:gridCol w="47877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66570"/>
              </a:tblGrid>
              <a:tr h="322406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проектов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программы, тыс. руб.</a:t>
                      </a: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План (по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первоначальному бюджету)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2022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Факт 2022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4689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программе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288931,2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289580,9</a:t>
                      </a: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44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ветеранов труда, ветеранов военной службы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27743,6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25129,1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smtClean="0"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79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лиц, признанных пострадавшими от политических репрессий и реабилитированных лиц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1121,2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956,7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31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руководителей муниципальных образовательных организаций и их заместителей, руководителей структурных подразделений муниципальных образовательных организаций и их заместителей, педагогических работников муниципальных образовательных организаций, специалистов муниципальных организаций культуры, медицинских организаций, образовательных организаций, учреждений ветеринарной службы, физкультурно-спортивных организаций, организаций социального обслуживания, проживающих и работающих в сельских населенных пунктах, рабочих поселках (поселках городского типа) Челябинской области, а также руководителей областных государственных и муниципальных образовательных организаций и их заместителей, руководителей структурных подразделений областных государственных и муниципальных образовательных организаций и их заместителей, педагогических работников областных государственных и муниципальных образовательных организаций, специалистов областных государственных и муниципальных организаций культуры, медицинских организаций, образовательных организаций, учреждений ветеринарной службы, физкультурно-спортивных организаций, организаций социального обслуживания, перешедших на пенсию и проживающих в сельских населенных пунктах и рабочих поселках (поселках городского типа) Челябинской области, имеющих стаж работы в соответствующих организациях и учреждениях, расположенных в сельских населенных пунктах, рабочих поселках (поселках городского типа) Челябинской области, не менее 10 лет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23403,1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21617,4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86122753"/>
              </p:ext>
            </p:extLst>
          </p:nvPr>
        </p:nvGraphicFramePr>
        <p:xfrm>
          <a:off x="16712" y="980728"/>
          <a:ext cx="5347376" cy="2108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stomShape 1"/>
          <p:cNvSpPr/>
          <p:nvPr/>
        </p:nvSpPr>
        <p:spPr bwMode="auto">
          <a:xfrm>
            <a:off x="16712" y="548680"/>
            <a:ext cx="8803759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defRPr/>
            </a:pPr>
            <a:r>
              <a:rPr lang="ru-RU" sz="1600" b="1" spc="-1" dirty="0" smtClean="0">
                <a:solidFill>
                  <a:srgbClr val="4F81BD"/>
                </a:solidFill>
                <a:latin typeface="Times New Roman"/>
              </a:rPr>
              <a:t>МП «Развитие социальной политики в Каслинском муниципальном районе»</a:t>
            </a:r>
            <a:endParaRPr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26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435173"/>
              </p:ext>
            </p:extLst>
          </p:nvPr>
        </p:nvGraphicFramePr>
        <p:xfrm>
          <a:off x="107504" y="116632"/>
          <a:ext cx="8675566" cy="6459306"/>
        </p:xfrm>
        <a:graphic>
          <a:graphicData uri="http://schemas.openxmlformats.org/drawingml/2006/table">
            <a:tbl>
              <a:tblPr firstRow="1" firstCol="1" bandRow="1"/>
              <a:tblGrid>
                <a:gridCol w="55446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90791"/>
              </a:tblGrid>
              <a:tr h="322406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проектов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программы </a:t>
                      </a: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План (по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первоначальному бюджету)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2022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Факт 2022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4689">
                <a:tc>
                  <a:txBody>
                    <a:bodyPr/>
                    <a:lstStyle/>
                    <a:p>
                      <a:pPr marL="0" algn="just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ветеранов труда Челябинской области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23350,9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21301,3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6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одиноко проживающих неработающих граждан, достигших возраста семидесяти лет; неработающих граждан, достигших возраста семидесяти лет, проживающих в семьях, состоящих из совместно проживающих неработающих граждан пенсионного возраста, которые достигли возраста семидесяти лет, и (или) инвалидов; одиноко проживающих неработающих граждан, достигших возраста восьмидесяти лет; неработающих граждан, достигших возраста восьмидесяти лет, проживающих в семьях, состоящих из совместно проживающих неработающих граждан пенсионного возраста, которые достигли возраста семидесяти лет, и (или) инвалидов 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3681,2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4039,7</a:t>
                      </a: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6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инвалидов и семей, имеющих детей-инвалидов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24972,4</a:t>
                      </a: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20227,7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79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лиц, награжденных нагрудным знаком "Почетный донор России"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797,5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829,4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31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Дополнительные меры социальной поддержки инвалидов Великой Отечественной войны и инвалидов боевых действий I и II групп, участников Великой Отечественной войны, ставших инвалидами I и II групп вследствие общего заболевания, трудового увечья или других причин (кроме лиц, инвалидность которых наступила вследствие их противоправных действий), а также военнослужащим, ставших инвалидами вследствие ранения, контузии, увечья, полученных при исполнении обязанностей военной службы (служебных обязанностей), I и II групп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62,5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49,5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6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Дополнительные меры социальной поддержки детей погибших участников Великой Отечественной войны и приравненных к ним лиц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1946,5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2405,0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6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Возмещение стоимости услуг по погребению и выплата социального пособия на погребение в случаях, если умерший не подлежал обязательному социальному страхованию на случай временной нетрудоспособности и в связи с материнством на день смерти и не являлся пенсионером, а также в случае рождения мертвого ребенка по истечении 154 дней беременности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428,7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438,7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работы органов управления социальной защиты населения муниципальных образований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9624,8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11670,1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Обеспечение реализации муниципальной программы и прочие мероприятия в области социальной политике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1244,7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1328,8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Доплаты к пенсиям  государственных служащих субъектов Российской федерации и муниципальных служащих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7720,0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7883,3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Дополнительная социальная поддержка граждан, удостоенных звания «Почетный гражданин» Каслинского муниципального района 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552,0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552,0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Обеспечение защиты информации, содержащейся в информационных системах, и проведение аттестации информационных систем в соответствии с требованиями защиты информации, осуществляемые в Управлении социальной защиты населения администрации </a:t>
                      </a:r>
                      <a:r>
                        <a:rPr lang="ru-RU" sz="8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 Челябинской области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792,5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Адаптация зданий для доступа инвалидов и других </a:t>
                      </a:r>
                      <a:r>
                        <a:rPr lang="ru-RU" sz="800" dirty="0" err="1">
                          <a:latin typeface="Times New Roman"/>
                          <a:ea typeface="Times New Roman"/>
                          <a:cs typeface="Times New Roman"/>
                        </a:rPr>
                        <a:t>маломобильных</a:t>
                      </a: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 групп в муниципальных учреждениях социальной защиты населения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780,0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Реализация переданных государственных полномочий по социальному обслуживанию граждан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30173,8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33388,6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Обеспечение содержания муниципальных организаций для детей-сирот и детей, оставшихся без попечения родителей, в которые помещаются под надзор дети-сироты и дети, оставшиеся без попечения родителей, на период до их устройства на воспитание в семью (далее - муниципальная организация для детей-сирот и детей, оставшихся без попечения родителей), и полного государственного обеспечения детей-сирот и детей, оставшихся без попечения родителей, а также лиц из их числа в период их пребывания в муниципальных организациях для детей-сирот и детей, оставшихся без попечения родителей, включая предоставление им бесплатного питания, бесплатного комплекта одежды и обуви, мягкого инвентаря, бесплатных предметов хозяйственного обихода и личной гигиены, бесплатное оказание медицинской помощи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48610,0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52513,3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27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419" y="188640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Основные понятия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2613" y="1458133"/>
            <a:ext cx="4047619" cy="303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6349" y="1695618"/>
            <a:ext cx="2376264" cy="2590513"/>
          </a:xfrm>
          <a:prstGeom prst="rect">
            <a:avLst/>
          </a:prstGeom>
          <a:noFill/>
          <a:ln w="57150" cmpd="thinThick">
            <a:solidFill>
              <a:srgbClr val="F68E3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1695618"/>
            <a:ext cx="2366715" cy="2581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65170" y="1847647"/>
            <a:ext cx="2268803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&gt; РАСХОДЫ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</a:t>
            </a:r>
            <a:endParaRPr lang="ru-RU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Излишки средств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накопления или уплату долгов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643" y="1838408"/>
            <a:ext cx="225567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&lt; РАСХОДЫ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</a:t>
            </a:r>
            <a:endParaRPr lang="ru-RU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Недостающие средства берут в долг или из накоплений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01" y="4653136"/>
            <a:ext cx="8389859" cy="193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5994" y="4728918"/>
            <a:ext cx="78488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составляется и утверждается на 3 года – очередной и плановый период.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состоят из налоговых, неналоговых доходов и безвозмездных поступлений.  Собственные доходы составляют налоговые и неналоговые доходы.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92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344450"/>
              </p:ext>
            </p:extLst>
          </p:nvPr>
        </p:nvGraphicFramePr>
        <p:xfrm>
          <a:off x="107504" y="116632"/>
          <a:ext cx="8928992" cy="6522791"/>
        </p:xfrm>
        <a:graphic>
          <a:graphicData uri="http://schemas.openxmlformats.org/drawingml/2006/table">
            <a:tbl>
              <a:tblPr firstRow="1" firstCol="1" bandRow="1"/>
              <a:tblGrid>
                <a:gridCol w="576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54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8854"/>
              </a:tblGrid>
              <a:tr h="322406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проектов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программы </a:t>
                      </a: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План (по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первоначальному бюджету)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2022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Факт 2022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46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Однократное обеспечение детей-сирот и детей, оставшихся без попечения родителей, а также лиц из их числа, которые не являются нанимателями жилых помещений по договорам социального найма или членами семьи нанимателя жилого помещения по договору социального найма либо собственниками жилых помещений, детей-сирот и детей, оставшихся без попечения родителей, а также лиц из их числа, которые являются нанимателями жилых помещений по договорам социального найма или членами семьи нанимателя жилого помещения по договору социального найма либо собственниками жилых помещений, в случае, если их проживание в ранее занимаемых жилых помещениях признается невозможным, включенных в список подлежащих обеспечению жилыми помещениями детей-сирот и детей, оставшихся без попечения родителей,  лиц из их числа, а также лиц, которые относились к категории детей-сирот и детей, оставшихся без попечения родителей, лиц из их числа и достигли возраста 23 лет, благоустроенными жилыми помещениями специализированного жилищного фонда по договорам найма специализированных жилых помещений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8806,1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8255,6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34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приемных семей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12003,6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15898,6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79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Организация и осуществление деятельности по опеке и попечительству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1736,1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2117,2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94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Оказание государственной социальной помощи малоимущим семьям, малоимущим одиноко проживающим гражданам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37,0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37,0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6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Дополнительные меры социальной поддержки граждан, у которых изменение размера вносимой платы за коммунальные услуги в каждом месяце текущего года по отношению к плате за коммунальные услуги в декабре предшествующего календарного года оказалось больше чем на установленную величину предельного (максимального) индекса изменения размера вносимой гражданами платы за коммунальные услуги в муниципальном образовании, утвержденного Губернатором Челябинской области на текущий год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0,7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6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Предоставление гражданам субсидий на оплату жилых помещений и коммунальных услуг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36091,4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32220,4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5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граждан, постоянно проживающих на территории Челябинской области в жилых помещениях, не оснащенных внутридомовым газовым оборудованием, относящихся к следующим категориям: одиноко проживающие собственники жилых помещений, не оснащенных внутридомовым газовым оборудованием, являющиеся получателями пенсии и достигшие возраста 55 и 60 лет (соответственно женщины и мужчины); семьи, признанные многодетными в соответствии с Законом Челябинской области "О статусе и дополнительных мерах социальной поддержки многодетной семьи в Челябинской области", со среднедушевым доходом, размер которого не превышает двукратную величину прожиточного минимума на душу населения, установленную в соответствии с законодательством Челябинской области, члены (один из членов) которых являются (является) собственниками (собственником) жилых помещений, не оснащенных внутридомовым газовым оборудованием; семьи, имеющие детей-инвалидов, со среднедушевым доходом, размер которого не превышает двукратную величину прожиточного минимума на душу населения, установленную в соответствии с законодательством Челябинской области, члены (один из членов) которых являются (является) собственниками (собственником) жилых помещений, не оснащенных внутридомовым газовым оборудованием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81,0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61,0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Организация и осуществление деятельности по предоставлению гражданам субсидий на оплату жилого помещения и коммунальных услуг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3919,8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4813,9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Оказание разовой материальной помощи гражданам из средств резервного фонда администрации Каслинского муниципального района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491,5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граждан, имеющих детей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13743,3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12632,7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89">
                <a:tc>
                  <a:txBody>
                    <a:bodyPr/>
                    <a:lstStyle/>
                    <a:p>
                      <a:pPr marL="0" algn="just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Социальная поддержка многодетных семей со среднедушевым доходом ниже величины прожиточного минимума  на душу населения в Челябинской области, установленной в соответствии с законодательством Челябинской области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4696,2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4168,8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89">
                <a:tc>
                  <a:txBody>
                    <a:bodyPr/>
                    <a:lstStyle/>
                    <a:p>
                      <a:pPr marL="0" algn="just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Дополнительные меры социальной поддержки семей, имеющих детей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1307,1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1231,1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7353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116357"/>
              </p:ext>
            </p:extLst>
          </p:nvPr>
        </p:nvGraphicFramePr>
        <p:xfrm>
          <a:off x="395536" y="188640"/>
          <a:ext cx="8426483" cy="2608522"/>
        </p:xfrm>
        <a:graphic>
          <a:graphicData uri="http://schemas.openxmlformats.org/drawingml/2006/table">
            <a:tbl>
              <a:tblPr firstRow="1" firstCol="1" bandRow="1"/>
              <a:tblGrid>
                <a:gridCol w="55079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74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55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5566"/>
              </a:tblGrid>
              <a:tr h="479546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проектов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программы </a:t>
                      </a: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План (по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первоначальному бюджету)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2022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Факт 2022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19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Предоставление субсидий социально ориентированным некоммерческим организациям на финансовое обеспечение затрат на осуществление деятельности по реализации социально значимых программ (проектов) из бюджета Каслинского муниципального района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1076,0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1200,0</a:t>
                      </a: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Оказание единовременной социальной помощи членам семьи гражданина, призванного на военную службу по мобилизации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496,8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Дополнительные меры социальной поддержки. Прием, регистрация заявлений и документов, необходимых для предоставления областного материнского (семейного) капитала., принятию решения о предоставлении (об отказе в предоставлении) семьям, имеющим детей, областного материнского (семейного) капитала, формированию электронных реестров для зачисления денежных средств на счета физических лиц в кредитных организациях и электронных реестров для зачисления денежных средств на счета организаций в кредитных организациях</a:t>
                      </a: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53,3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Выполнено в объеме фактической потребности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9"/>
          <p:cNvSpPr txBox="1">
            <a:spLocks noChangeArrowheads="1"/>
          </p:cNvSpPr>
          <p:nvPr/>
        </p:nvSpPr>
        <p:spPr bwMode="auto">
          <a:xfrm rot="10800000" flipV="1">
            <a:off x="2411760" y="2852936"/>
            <a:ext cx="5544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Основные индикативные показатели</a:t>
            </a:r>
          </a:p>
          <a:p>
            <a:pPr>
              <a:defRPr/>
            </a:pPr>
            <a:endParaRPr lang="ru-RU" sz="1200" b="1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4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048192"/>
              </p:ext>
            </p:extLst>
          </p:nvPr>
        </p:nvGraphicFramePr>
        <p:xfrm>
          <a:off x="395536" y="3207551"/>
          <a:ext cx="8463884" cy="3221881"/>
        </p:xfrm>
        <a:graphic>
          <a:graphicData uri="http://schemas.openxmlformats.org/drawingml/2006/table">
            <a:tbl>
              <a:tblPr/>
              <a:tblGrid>
                <a:gridCol w="67493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72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72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85009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2021 год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/>
                        <a:cs typeface="Arial"/>
                      </a:endParaRP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/>
                        <a:cs typeface="Arial"/>
                      </a:endParaRP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0841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Достижение среднемесячной номинальной начисленной заработной платы по учреждениям социальной сферы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25801,70 рублей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27152,8 рублей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0758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Удовлетворенность населения деятельностью учреждений системы социальной защиты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района, от числа опрошенных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9168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общественных организаций, получивших информационную поддержку, от числа организаций зарегистрированных и осуществляющих свою деятельность на территории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2588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общественных организаций, получивших консультационную (методическую) поддержку, от числа организаций зарегистрированных и осуществляющих свою деятельность на территории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3519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граждан, вовлеченных в деятельность общественных организаций (члены общественных организаций), от общего количества населения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30%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31%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84802243"/>
                  </a:ext>
                </a:extLst>
              </a:tr>
              <a:tr h="185558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СОНКО, получивших материальную, имущественную и финансовую поддержку в текущем году до 100% от числа обратившихся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46825421"/>
                  </a:ext>
                </a:extLst>
              </a:tr>
              <a:tr h="301744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граждан, охваченных мероприятиями, реализуемыми общественными организациями социальных проектов, от общего количества населения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13%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28%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760839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граждан, получивших государственную социальную помощь от общего числа малоимущих граждан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4%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44470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«Почетных граждан», получивших дополнительную социальную поддержку, от общего числа обратившихся граждан, удостоенных почетного звания «Почетный гражданин»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82066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7608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6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557699"/>
              </p:ext>
            </p:extLst>
          </p:nvPr>
        </p:nvGraphicFramePr>
        <p:xfrm>
          <a:off x="251520" y="500043"/>
          <a:ext cx="8463884" cy="5417622"/>
        </p:xfrm>
        <a:graphic>
          <a:graphicData uri="http://schemas.openxmlformats.org/drawingml/2006/table">
            <a:tbl>
              <a:tblPr/>
              <a:tblGrid>
                <a:gridCol w="67398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20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2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2895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2021 год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/>
                        <a:cs typeface="Arial"/>
                      </a:endParaRP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/>
                        <a:cs typeface="Arial"/>
                      </a:endParaRP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4570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детей, оставшихся без попечения родителей, переданных не родственникам (в приемные семьи, на усыновление (удочерение), под опеку (попечительство), охваченных другими формами семейного устройства (семейные детские дома, патронатные семьи и др.), к общему числу детей, оставшихся без попечения родителей, находящихся в муниципальных учреждениях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7,4%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285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граждан, получивших социальные услуги в учреждениях социального обслуживания населения, от общего числа граждан, обратившихся за получением социальных услуг в учреждения социального обслуживания населения 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2726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Отношение средней заработной платы работников, поименованных в Указах Президента, к среднемесячному доходу от трудовой деятельности по Челябинской области 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7285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Удельный вес граждан, имеющих детей, которым назначены меры социальной поддержки, в общем числе обратившихся за назначением мер социальной поддержки по состоянию на 31 декабря 2023, 2024, 2025 годов 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7285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объема выплаченных сумм на меры социальной поддержки от объема начисленных сумм на меры социальной поддержки по состоянию на 31 декабря 2023, 2024, 2025 годов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84802243"/>
                  </a:ext>
                </a:extLst>
              </a:tr>
              <a:tr h="277285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Удельный вес семей, получающих субсидии на оплату жилого помещения и коммунальных услуг, в общем количестве семей, обратившихся за назначением субсидии и имеющих право на ее назначение 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46825421"/>
                  </a:ext>
                </a:extLst>
              </a:tr>
              <a:tr h="307007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муниципальных учреждений, выполнивших сводные показатели муниципальных заданий на оказание государственных услуг (выполнение работ), от общего числа муниципальных учреждений 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76083954"/>
                  </a:ext>
                </a:extLst>
              </a:tr>
              <a:tr h="277285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детей, обеспеченных жилыми помещениями по договорам найма специализированных жилых помещений от числа лиц, имеющих право на обеспечение жильем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38%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82066688"/>
                  </a:ext>
                </a:extLst>
              </a:tr>
              <a:tr h="246476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детей, прошедших реабилитацию в Центре помощи детям, возвращенных на воспитание в родную семью, от общей численности детей, помещенных в ОВП Центра помощи детям,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66%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81%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35465612"/>
                  </a:ext>
                </a:extLst>
              </a:tr>
              <a:tr h="369714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удельный вес детей-сирот и детей, оставшихся без попечения родителей, воспитывающихся в семьях граждан (все формы устройства, без учета усыновленных), в общем числе детей-сирот и детей, оставшихся без попечения родителей, проживающих в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Каслинском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муниципальном районе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75%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75,2%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285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суммы остатков средств областного бюджета на последнее число каждого месяца отчетного квартала от доведенных предельных объемов финансирования в отчетном квартале на 14 лицевом счете по муниципальному образованию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90559316"/>
                  </a:ext>
                </a:extLst>
              </a:tr>
              <a:tr h="693213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государственных услуг в сфере социальной поддержки, предоставление которых реализовано в МФЦ в муниципальных образованиях, от общего количества государственных услуг, предоставление которых организуется в МФЦ на территории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района, в соответствии с перечнем государственных услуг, утвержденным постановлением Правительства Челябинской области от 18.07.2012 № 380-П, в части переданных органам местного самоуправления полномочий по социальной поддержке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01897442"/>
                  </a:ext>
                </a:extLst>
              </a:tr>
              <a:tr h="400026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семей, находящихся в социально-опасном положении, снятых с учета в связи с улучшением ситуации в семье от общего количества семей, состоящих на учете как семьи, находящиеся в социально-опасном положении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16,6%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17%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7719748"/>
                  </a:ext>
                </a:extLst>
              </a:tr>
              <a:tr h="277285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просроченной кредиторской задолженности по оплате труда (включая начисления на оплату труда) муниципальных учреждений в общем объеме  расходов на оплату труда (включая начисления на оплату труда)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10398087"/>
                  </a:ext>
                </a:extLst>
              </a:tr>
            </a:tbl>
          </a:graphicData>
        </a:graphic>
      </p:graphicFrame>
      <p:sp>
        <p:nvSpPr>
          <p:cNvPr id="7" name="TextBox 9"/>
          <p:cNvSpPr txBox="1">
            <a:spLocks noChangeArrowheads="1"/>
          </p:cNvSpPr>
          <p:nvPr/>
        </p:nvSpPr>
        <p:spPr bwMode="auto">
          <a:xfrm rot="10800000" flipV="1">
            <a:off x="1907704" y="106352"/>
            <a:ext cx="5544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Основные индикативные показатели</a:t>
            </a:r>
          </a:p>
          <a:p>
            <a:pPr>
              <a:defRPr/>
            </a:pPr>
            <a:endParaRPr lang="ru-RU" sz="1200" b="1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3612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2014" y="764704"/>
            <a:ext cx="8376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«Оптимизация системы муниципального управления в Каслинском муниципальном районе  на основе процессного подхода»</a:t>
            </a:r>
            <a:endParaRPr lang="ru-RU" sz="1600" b="1" dirty="0">
              <a:solidFill>
                <a:srgbClr val="212745">
                  <a:lumMod val="60000"/>
                  <a:lumOff val="4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637796"/>
            <a:ext cx="3024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Финансирование, тыс. руб</a:t>
            </a:r>
            <a:r>
              <a:rPr lang="ru-RU" sz="1400" b="1" dirty="0" smtClean="0">
                <a:solidFill>
                  <a:prstClr val="black"/>
                </a:solidFill>
              </a:rPr>
              <a:t>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TextBox 2"/>
          <p:cNvSpPr txBox="1"/>
          <p:nvPr/>
        </p:nvSpPr>
        <p:spPr bwMode="auto">
          <a:xfrm>
            <a:off x="4427984" y="1637796"/>
            <a:ext cx="4176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индикативные показатели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157299"/>
              </p:ext>
            </p:extLst>
          </p:nvPr>
        </p:nvGraphicFramePr>
        <p:xfrm>
          <a:off x="3562346" y="1967954"/>
          <a:ext cx="5472382" cy="4782316"/>
        </p:xfrm>
        <a:graphic>
          <a:graphicData uri="http://schemas.openxmlformats.org/drawingml/2006/table">
            <a:tbl>
              <a:tblPr/>
              <a:tblGrid>
                <a:gridCol w="3800431"/>
                <a:gridCol w="812005"/>
                <a:gridCol w="859946"/>
              </a:tblGrid>
              <a:tr h="102558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целевого показателя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единица измерения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Значение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показателей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2021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47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Уровень транспортной обеспеченности  администрации Каслинского муниципального района, отраслевых (функциональных) органов администрации Каслинского муниципального района, %  от потребности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50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проведенных ремонтов помещений в здании администрации Каслинского муниципального района,  не менее 2 кабинетов в год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5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аварийных нештатных ситуаций в здании администрации Каслинского муниципального района, в единицах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3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выплат, не предусмотренных действующими системами оплаты труда, единиц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785" marR="12785" marT="12785" marB="1278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33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Доля обновленного компьютерного и периферийного оборудования в администрации Каслинского муниципального района, % от потребности 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95%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33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сотрудников администрации Каслинского муниципального района, прошедших обучение по программам формирования цифровых компетенций, в процентах от потребности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14%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33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внедренного эффективного программного обеспечения в администрации Каслинского муниципального района, в процентах от потребности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33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награжденных Почетными грамотами, Благодарственными письмами, Благодарностями главы Каслинского муниципального района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12827" marR="12827" marT="12827" marB="128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0810363"/>
              </p:ext>
            </p:extLst>
          </p:nvPr>
        </p:nvGraphicFramePr>
        <p:xfrm>
          <a:off x="143508" y="1956331"/>
          <a:ext cx="381642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251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 bwMode="auto">
          <a:xfrm>
            <a:off x="2411760" y="264826"/>
            <a:ext cx="4176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индикативные показатели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664141"/>
              </p:ext>
            </p:extLst>
          </p:nvPr>
        </p:nvGraphicFramePr>
        <p:xfrm>
          <a:off x="179286" y="836712"/>
          <a:ext cx="8640959" cy="4979798"/>
        </p:xfrm>
        <a:graphic>
          <a:graphicData uri="http://schemas.openxmlformats.org/drawingml/2006/table">
            <a:tbl>
              <a:tblPr/>
              <a:tblGrid>
                <a:gridCol w="6868455"/>
                <a:gridCol w="886252"/>
                <a:gridCol w="886252"/>
              </a:tblGrid>
              <a:tr h="14125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целевого показателя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единица измерения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Значение целевых показателей реализации программы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2021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6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 участия органов местного самоуправления Каслинского муниципального района в праздновании юбилейных дат в соответствии с Календарем юбилейных и памятных дат Каслинского муниципального района, процентов</a:t>
                      </a: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91,6%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14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представительских расходов и прочих расходов, связанных с представительской деятельностью администрации Каслинского муниципального района, произведенных в соответствии с Положением о представительских расходах  и прочих расходах, связанных с представительской деятельностью администрации Каслинского муниципального района, в процентах от общего количества произведенных представительских расходов и прочих расходов, связанных с представительской деятельностью администрации Каслинского муниципального района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36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1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публикаций информации о деятельности администрации Каслинского муниципального района, отраслевых (функциональных) органов администрации Каслинского муниципального района в средствах массовой информации, распространяемых на территории Каслинского муниципального района, единиц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еженедельно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 8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еженедельно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 15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36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1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трансляций информации о деятельности администрации Каслинского муниципального района, отраслевых (функциональных) органов администрации Каслинского муниципального района в средствах массовой информации, вещающих на территории Каслинского муниципального района, единиц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еженедельно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 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еженедельно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 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5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1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муниципальных служащих, служащих, прошедших повышение квалификации, переподготовку, в процентах от потребности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57%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60%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386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1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муниципальных служащих, служащих, принявших участие в семинарах, человек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человек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человек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0058" marR="10058" marT="10058" marB="100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39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 bwMode="auto">
          <a:xfrm>
            <a:off x="1979712" y="123084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проектов программы, тыс. руб.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742433"/>
              </p:ext>
            </p:extLst>
          </p:nvPr>
        </p:nvGraphicFramePr>
        <p:xfrm>
          <a:off x="107504" y="461638"/>
          <a:ext cx="8784975" cy="6134100"/>
        </p:xfrm>
        <a:graphic>
          <a:graphicData uri="http://schemas.openxmlformats.org/drawingml/2006/table">
            <a:tbl>
              <a:tblPr/>
              <a:tblGrid>
                <a:gridCol w="2713236"/>
                <a:gridCol w="1031180"/>
                <a:gridCol w="792088"/>
                <a:gridCol w="4248471"/>
              </a:tblGrid>
              <a:tr h="138722">
                <a:tc>
                  <a:txBody>
                    <a:bodyPr/>
                    <a:lstStyle/>
                    <a:p>
                      <a:pPr indent="11715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проекты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 (по первоначальному бюджету)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Факт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Результат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09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Материально-техническое обеспечение исполнительно-распорядительных функций и полномочий администрации Каслинского муниципального района</a:t>
                      </a: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43087,0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45506,03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бесперебойное транспортное обслуживание администрации Каслинского муниципального района, отраслевых (функциональных) органов администрации Каслинского муниципального района в отчетном году;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обеспечение надлежащих условий труда работников администрации Каслинского муниципального района;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осуществление выплаты заработной платы работникам администрации Каслинского муниципального района, в соответствии с действующим законодательством Российской Федерации, действующими системами оплаты труда</a:t>
                      </a:r>
                    </a:p>
                  </a:txBody>
                  <a:tcPr marL="15078" marR="150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43">
                <a:tc>
                  <a:txBody>
                    <a:bodyPr/>
                    <a:lstStyle/>
                    <a:p>
                      <a:pPr marL="209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Цифровизация процессов управления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450,0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896,7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повышение эффективности деятельности администрации Каслинского муниципального района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292">
                <a:tc>
                  <a:txBody>
                    <a:bodyPr/>
                    <a:lstStyle/>
                    <a:p>
                      <a:pPr marL="209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Поощрение граждан, организаций, руководителей организаций, трудовых коллективов организаций, общественных объединений, осуществляющих свою деятельность на территории Каслинского муниципального района за вклад в развитие Каслинского муниципального района</a:t>
                      </a: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570,0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545,71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</a:t>
                      </a: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Liberation Serif"/>
                          <a:cs typeface="Times New Roman" pitchFamily="18" charset="0"/>
                        </a:rPr>
                        <a:t>овышение эффективности мотивации граждан на включение в работу по  решению вопросов местного значения на территории Каслинского муниципального района;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установление взаимного сотрудничества с представителями органов власти, учреждений, предприятий, организаций по вопросам основной деятельности администрации Каслинского муниципального района, в интересах Каслинского муниципального района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608">
                <a:tc>
                  <a:txBody>
                    <a:bodyPr/>
                    <a:lstStyle/>
                    <a:p>
                      <a:pPr marL="209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Информирование населения о деятельности органов местного самоуправления Каслинского муниципального района, отраслевых (функциональных) органов администрации Каслинского муниципального района, муниципальных учреждений Каслинского муниципального района</a:t>
                      </a: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1050,0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3251,7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  <a:latin typeface="Times New Roman" pitchFamily="18" charset="0"/>
                          <a:ea typeface="Liberation Serif"/>
                          <a:cs typeface="Times New Roman" pitchFamily="18" charset="0"/>
                        </a:rPr>
                        <a:t>- обеспечение конституционного права жителей Каслинского муниципального района на получение оперативной и достоверной информации о важнейших общественно-политических, социально-культурных событиях Каслинского муниципального района, о деятельности органов местного самоуправления Каслинского муниципального района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05">
                <a:tc>
                  <a:txBody>
                    <a:bodyPr/>
                    <a:lstStyle/>
                    <a:p>
                      <a:pPr marL="209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Формирование квалифицированного кадрового состава в администрации Каслинского муниципального района, обеспечивающего эффективность муниципального управления</a:t>
                      </a: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100,6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повышение уровня профессиональной подготовки кадров в администрации Каслинского муниципального района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000" kern="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45157,0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50300,74</a:t>
                      </a:r>
                      <a:endParaRPr lang="ru-RU" sz="1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078" marR="150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99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-36512" y="546559"/>
            <a:ext cx="8928992" cy="39865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2000" b="1" spc="-1" dirty="0" smtClean="0">
                <a:solidFill>
                  <a:srgbClr val="4F81BD"/>
                </a:solidFill>
                <a:latin typeface="Times New Roman"/>
              </a:rPr>
              <a:t>МП «Развитие </a:t>
            </a:r>
            <a:r>
              <a:rPr lang="ru-RU" sz="2000" b="1" spc="-1" dirty="0">
                <a:solidFill>
                  <a:srgbClr val="4F81BD"/>
                </a:solidFill>
                <a:latin typeface="Times New Roman"/>
              </a:rPr>
              <a:t>архивного дела </a:t>
            </a:r>
            <a:r>
              <a:rPr lang="ru-RU" sz="2000" b="1" spc="-1" dirty="0" smtClean="0">
                <a:solidFill>
                  <a:srgbClr val="4F81BD"/>
                </a:solidFill>
                <a:latin typeface="Times New Roman"/>
              </a:rPr>
              <a:t>в </a:t>
            </a:r>
            <a:r>
              <a:rPr lang="ru-RU" sz="2000" b="1" spc="-1" dirty="0">
                <a:solidFill>
                  <a:srgbClr val="4F81BD"/>
                </a:solidFill>
                <a:latin typeface="Times New Roman"/>
              </a:rPr>
              <a:t>Каслинском муниципальном </a:t>
            </a:r>
            <a:r>
              <a:rPr lang="ru-RU" sz="2000" b="1" spc="-1" dirty="0" smtClean="0">
                <a:solidFill>
                  <a:srgbClr val="4F81BD"/>
                </a:solidFill>
                <a:latin typeface="Times New Roman"/>
              </a:rPr>
              <a:t>районе»</a:t>
            </a:r>
            <a:endParaRPr lang="ru-RU" sz="2000" spc="-1" dirty="0">
              <a:solidFill>
                <a:prstClr val="black"/>
              </a:solidFill>
            </a:endParaRPr>
          </a:p>
        </p:txBody>
      </p:sp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1020671927"/>
              </p:ext>
            </p:extLst>
          </p:nvPr>
        </p:nvGraphicFramePr>
        <p:xfrm>
          <a:off x="3977614" y="1406670"/>
          <a:ext cx="5040560" cy="2742410"/>
        </p:xfrm>
        <a:graphic>
          <a:graphicData uri="http://schemas.openxmlformats.org/drawingml/2006/table">
            <a:tbl>
              <a:tblPr/>
              <a:tblGrid>
                <a:gridCol w="3699685"/>
                <a:gridCol w="667102"/>
                <a:gridCol w="673773"/>
              </a:tblGrid>
              <a:tr h="2742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272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организаций-источников комплектования, своевременно подготовивших документы к передаче на хранение в архивный отдел, от общего количества организаций-источников комплектования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22723">
                <a:tc>
                  <a:txBody>
                    <a:bodyPr/>
                    <a:lstStyle/>
                    <a:p>
                      <a:pPr algn="just"/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социально-правовых запросов, поступивших в электронном виде, от общего количества социально-правовых запросов, исполненных по документам архивного отдела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97,0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latin typeface="Times New Roman" pitchFamily="18" charset="0"/>
                          <a:cs typeface="Times New Roman" pitchFamily="18" charset="0"/>
                        </a:rPr>
                        <a:t>96,2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22723">
                <a:tc>
                  <a:txBody>
                    <a:bodyPr/>
                    <a:lstStyle/>
                    <a:p>
                      <a:r>
                        <a:rPr lang="ru-RU" sz="1100" b="0" strike="noStrike" spc="-1" dirty="0"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Доля дел, заголовки которых внесены в программный комплекс «Архивный фонд», от общего количества дел, находящихся на хранении в архивном отделе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39,9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62,1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5148000" y="1124744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285628509"/>
              </p:ext>
            </p:extLst>
          </p:nvPr>
        </p:nvGraphicFramePr>
        <p:xfrm>
          <a:off x="106788" y="4437112"/>
          <a:ext cx="8856984" cy="2194560"/>
        </p:xfrm>
        <a:graphic>
          <a:graphicData uri="http://schemas.openxmlformats.org/drawingml/2006/table">
            <a:tbl>
              <a:tblPr/>
              <a:tblGrid>
                <a:gridCol w="3816423"/>
                <a:gridCol w="1656184"/>
                <a:gridCol w="936104"/>
                <a:gridCol w="2448273"/>
              </a:tblGrid>
              <a:tr h="26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проекты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 (по первоначальному</a:t>
                      </a:r>
                      <a:r>
                        <a:rPr lang="ru-RU" sz="1200" b="0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бюджету)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ahoma"/>
                        </a:rPr>
                        <a:t>Оплата расходов за обеспечение охраны архивного отдела с помощью технических средств охраны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latin typeface="Times New Roman"/>
                        </a:rPr>
                        <a:t>53,3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latin typeface="Times New Roman"/>
                        </a:rPr>
                        <a:t>53,3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latin typeface="Times New Roman"/>
                          <a:ea typeface="Times New Roman"/>
                        </a:rPr>
                        <a:t>Утраты архивных документов нет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Оплата расходов за пользование имуществом (хранение документов, отнесенных к государственной собственности Челябинской области)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latin typeface="Times New Roman"/>
                        </a:rPr>
                        <a:t>89,9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latin typeface="Times New Roman"/>
                        </a:rPr>
                        <a:t>89,9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latin typeface="Times New Roman"/>
                        </a:rPr>
                        <a:t>Хранение 15 719 архивных дел по личному составу ОАО «Каслинский машзавод»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Приобретение 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ahoma"/>
                        </a:rPr>
                        <a:t>шкафа (сейфа) 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latin typeface="Times New Roman"/>
                        </a:rPr>
                        <a:t>93,5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latin typeface="Times New Roman"/>
                        </a:rPr>
                        <a:t>93,5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latin typeface="Times New Roman"/>
                        </a:rPr>
                        <a:t>Обеспечена сохранность учетных дел архивного отдела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61881712"/>
              </p:ext>
            </p:extLst>
          </p:nvPr>
        </p:nvGraphicFramePr>
        <p:xfrm>
          <a:off x="35496" y="1539118"/>
          <a:ext cx="3921258" cy="260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ustomShape 9"/>
          <p:cNvSpPr/>
          <p:nvPr/>
        </p:nvSpPr>
        <p:spPr>
          <a:xfrm>
            <a:off x="1979712" y="4149080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009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Table 2"/>
          <p:cNvGraphicFramePr/>
          <p:nvPr>
            <p:extLst>
              <p:ext uri="{D42A27DB-BD31-4B8C-83A1-F6EECF244321}">
                <p14:modId xmlns:p14="http://schemas.microsoft.com/office/powerpoint/2010/main" val="3605293074"/>
              </p:ext>
            </p:extLst>
          </p:nvPr>
        </p:nvGraphicFramePr>
        <p:xfrm>
          <a:off x="3166223" y="1772816"/>
          <a:ext cx="5961593" cy="4811880"/>
        </p:xfrm>
        <a:graphic>
          <a:graphicData uri="http://schemas.openxmlformats.org/drawingml/2006/table">
            <a:tbl>
              <a:tblPr/>
              <a:tblGrid>
                <a:gridCol w="4646137"/>
                <a:gridCol w="576064"/>
                <a:gridCol w="739392"/>
              </a:tblGrid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Наименование показателя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2021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2022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82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Закон Челябинской области “О разграничении имущества между Береговым сельским поселением и </a:t>
                      </a:r>
                      <a:r>
                        <a:rPr lang="ru-RU"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Каслинским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муниципальным районом” (опубликован и вступил в законную силу 30.08.2022 года. Право КМР возникло с 15.09.2022 года.), да/нет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нет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да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639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Увеличение неналоговых доходов, через приватизацию имущества, находящегося в собственности Каслинского муниципального района, исполнение </a:t>
                      </a: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плановых назначений бюджета, %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95,5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180,0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456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Увеличение неналоговых доходов,  путем проведения аукционов по продаже земельных участков, исполнение </a:t>
                      </a: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плановых назначений бюджета</a:t>
                      </a: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, %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217,1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313,8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456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Выявление правообладателей ранее учтенных объектов недвижимости (9100 шт.), увеличение налоговых поступлений, %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3,8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1186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Регистрация права собственности сельских поселений на объекты коммунального хозяйства, в том числе безхозяйных объектов (всего бесхозных 65шт.) шт,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- газопроводы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- теплосети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- водопроводы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0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40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0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82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Регистрация права муниципальной собственности на объекты коммунального хозяйства (всего бесхозных 10шт.), шт.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- газопроводы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- теплосети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0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6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5" name="CustomShape 3"/>
          <p:cNvSpPr/>
          <p:nvPr/>
        </p:nvSpPr>
        <p:spPr>
          <a:xfrm>
            <a:off x="3635896" y="1412776"/>
            <a:ext cx="4465440" cy="28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/>
            <a:r>
              <a:rPr lang="ru-RU" sz="1200" b="1" spc="-1" dirty="0">
                <a:solidFill>
                  <a:srgbClr val="000000"/>
                </a:solidFill>
                <a:latin typeface="Times New Roman"/>
                <a:ea typeface="DejaVu Sans"/>
              </a:rPr>
              <a:t>Основные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755576" y="598710"/>
            <a:ext cx="8388424" cy="5833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</a:rPr>
              <a:t>МП «Управление муниципальным имуществом и земельными ресурсами </a:t>
            </a:r>
            <a:r>
              <a:rPr lang="ru-RU" sz="1600" b="1" spc="-1" dirty="0" smtClean="0">
                <a:solidFill>
                  <a:srgbClr val="0070C0"/>
                </a:solidFill>
                <a:latin typeface="Times New Roman"/>
                <a:ea typeface="DejaVu Sans"/>
              </a:rPr>
              <a:t>в 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</a:rPr>
              <a:t>Каслинском муниципальном районе»</a:t>
            </a:r>
            <a:endParaRPr lang="ru-RU" sz="1600" spc="-1" dirty="0">
              <a:solidFill>
                <a:srgbClr val="0070C0"/>
              </a:solidFill>
              <a:latin typeface="Arial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701017"/>
              </p:ext>
            </p:extLst>
          </p:nvPr>
        </p:nvGraphicFramePr>
        <p:xfrm>
          <a:off x="0" y="1340768"/>
          <a:ext cx="3456384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975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Table 1"/>
          <p:cNvGraphicFramePr/>
          <p:nvPr>
            <p:extLst>
              <p:ext uri="{D42A27DB-BD31-4B8C-83A1-F6EECF244321}">
                <p14:modId xmlns:p14="http://schemas.microsoft.com/office/powerpoint/2010/main" val="1130958137"/>
              </p:ext>
            </p:extLst>
          </p:nvPr>
        </p:nvGraphicFramePr>
        <p:xfrm>
          <a:off x="157940" y="553689"/>
          <a:ext cx="8784720" cy="2915400"/>
        </p:xfrm>
        <a:graphic>
          <a:graphicData uri="http://schemas.openxmlformats.org/drawingml/2006/table">
            <a:tbl>
              <a:tblPr/>
              <a:tblGrid>
                <a:gridCol w="7128720"/>
                <a:gridCol w="864000"/>
                <a:gridCol w="792000"/>
              </a:tblGrid>
              <a:tr h="40284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spc="-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DejaVu Sans"/>
                        </a:rPr>
                        <a:t>Наименование показателя</a:t>
                      </a:r>
                      <a:endParaRPr lang="ru-RU" sz="11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spc="-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DejaVu Sans"/>
                        </a:rPr>
                        <a:t>2021</a:t>
                      </a:r>
                      <a:endParaRPr lang="ru-RU" sz="1100" b="0" i="0" u="none" strike="noStrike">
                        <a:effectLst/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spc="-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DejaVu Sans"/>
                        </a:rPr>
                        <a:t>2022</a:t>
                      </a:r>
                      <a:endParaRPr lang="ru-RU" sz="11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402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Регистрация права муниципальной собственности на вновь построенные объекты недвижимости, шт.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4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402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Регистрация права муниципальной собственности выявленные в процессе инвентаризации, шт. 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12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402840">
                <a:tc>
                  <a:txBody>
                    <a:bodyPr/>
                    <a:lstStyle/>
                    <a:p>
                      <a:r>
                        <a:rPr lang="ru-RU" sz="1100" b="0" strike="noStrike" spc="-1">
                          <a:latin typeface="Times New Roman"/>
                        </a:rPr>
                        <a:t>Сокращение расходов на содержание имущества казны — начат процесс ликвидации МУП «Каслинский хлебозавод», сдан промежуточный баланс о ликвидации, да/нет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да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да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402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Предоставление социальных выплат, молодым семьям подавших документы для участия в программе (сертификатов молодым семьям),шт. 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6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402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Предоставление социальных выплат, молодым семьям подавших документы для участия в программе (сертификатов молодым семьям),шт. 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6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402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Приобретение квартир для детей-сирот, в объёме выделенных денежных средств и предоставленных в соц.найм, шт.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9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9" name="CustomShape 2"/>
          <p:cNvSpPr/>
          <p:nvPr/>
        </p:nvSpPr>
        <p:spPr>
          <a:xfrm>
            <a:off x="4788000" y="2421000"/>
            <a:ext cx="417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algn="r"/>
            <a:endParaRPr lang="ru-RU" spc="-1">
              <a:solidFill>
                <a:prstClr val="black"/>
              </a:solidFill>
              <a:latin typeface="Arial"/>
            </a:endParaRPr>
          </a:p>
          <a:p>
            <a:pPr algn="r"/>
            <a:endParaRPr lang="ru-RU" spc="-1">
              <a:solidFill>
                <a:prstClr val="black"/>
              </a:solidFill>
              <a:latin typeface="Arial"/>
            </a:endParaRPr>
          </a:p>
          <a:p>
            <a:pPr algn="r"/>
            <a:endParaRPr lang="ru-RU" spc="-1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50" name="Table 3"/>
          <p:cNvGraphicFramePr/>
          <p:nvPr>
            <p:extLst>
              <p:ext uri="{D42A27DB-BD31-4B8C-83A1-F6EECF244321}">
                <p14:modId xmlns:p14="http://schemas.microsoft.com/office/powerpoint/2010/main" val="3459320352"/>
              </p:ext>
            </p:extLst>
          </p:nvPr>
        </p:nvGraphicFramePr>
        <p:xfrm>
          <a:off x="263880" y="3933055"/>
          <a:ext cx="8689680" cy="2803920"/>
        </p:xfrm>
        <a:graphic>
          <a:graphicData uri="http://schemas.openxmlformats.org/drawingml/2006/table">
            <a:tbl>
              <a:tblPr/>
              <a:tblGrid>
                <a:gridCol w="3554280"/>
                <a:gridCol w="1476720"/>
                <a:gridCol w="1443960"/>
                <a:gridCol w="2214720"/>
              </a:tblGrid>
              <a:tr h="23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Основные направления расходования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План (по первоначальному бюджету)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Факт</a:t>
                      </a:r>
                      <a:endParaRPr lang="ru-RU" sz="1100" b="0" strike="noStrike" spc="-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Результат</a:t>
                      </a:r>
                      <a:endParaRPr lang="ru-RU" sz="1100" b="0" strike="noStrike" spc="-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6912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Формирование муниципального имущества и повышение эффективности управления, использования и реализация муниципального имущества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8 457,0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16 060,2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Содержание имущества казны, регистрация права муниципальной собственности 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7563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Повышение эффективности системы управления комплексом муниципальных унитарных предприятий и учреждений Каслинского муниципального района </a:t>
                      </a:r>
                      <a:endParaRPr lang="ru-RU" sz="1100" b="0" strike="noStrike" spc="-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0</a:t>
                      </a:r>
                      <a:endParaRPr lang="ru-RU" sz="1100" b="0" strike="noStrike" spc="-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5582,7</a:t>
                      </a:r>
                      <a:endParaRPr lang="ru-RU" sz="1100" b="0" strike="noStrike" spc="-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субсидии на погашение задолженности и начало процедуры ликвидации МУП «Каслинский хлебозавод» </a:t>
                      </a:r>
                      <a:endParaRPr lang="ru-RU" sz="11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756360">
                <a:tc gridSpan="4">
                  <a:txBody>
                    <a:bodyPr/>
                    <a:lstStyle/>
                    <a:p>
                      <a:r>
                        <a:rPr lang="ru-RU" sz="1100" b="1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Значимые события: </a:t>
                      </a:r>
                      <a:r>
                        <a:rPr lang="ru-RU" sz="11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Впервые </a:t>
                      </a:r>
                      <a:r>
                        <a:rPr lang="ru-RU" sz="11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с 2004 года в Каслинском муниципальном </a:t>
                      </a:r>
                      <a:r>
                        <a:rPr lang="ru-RU" sz="11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районе </a:t>
                      </a:r>
                      <a:r>
                        <a:rPr lang="ru-RU" sz="11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2 инвалида получили Сертификаты на приобретение жилья.</a:t>
                      </a: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CustomShape 9"/>
          <p:cNvSpPr/>
          <p:nvPr/>
        </p:nvSpPr>
        <p:spPr>
          <a:xfrm>
            <a:off x="2627784" y="3560529"/>
            <a:ext cx="3659850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 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2123728" y="192436"/>
            <a:ext cx="4465440" cy="28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/>
            <a:r>
              <a:rPr lang="ru-RU" sz="1200" b="1" spc="-1" dirty="0">
                <a:solidFill>
                  <a:srgbClr val="000000"/>
                </a:solidFill>
                <a:latin typeface="Times New Roman"/>
                <a:ea typeface="DejaVu Sans"/>
              </a:rPr>
              <a:t>Основные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185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3478927199"/>
              </p:ext>
            </p:extLst>
          </p:nvPr>
        </p:nvGraphicFramePr>
        <p:xfrm>
          <a:off x="4040293" y="1296341"/>
          <a:ext cx="5040560" cy="2164080"/>
        </p:xfrm>
        <a:graphic>
          <a:graphicData uri="http://schemas.openxmlformats.org/drawingml/2006/table">
            <a:tbl>
              <a:tblPr/>
              <a:tblGrid>
                <a:gridCol w="4104456"/>
                <a:gridCol w="504056"/>
                <a:gridCol w="432048"/>
              </a:tblGrid>
              <a:tr h="3340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3406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</a:rPr>
                        <a:t>Доля расходов районного бюджета, формируемых в рамках программ к общему объему расходов районного бюджета (%)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99,95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77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Отношение объема просроченной кредиторской задолженности консолидированного бюджета муниципального района  по заработной плате и начислениям на выплаты по оплате труда работников муниципальных учреждений к общему объему расходов консолидированного бюджета муниципального района (%)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30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Обеспечение финансовой устойчивости муниципальных образований Каслинского муниципального района (процент)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4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Размещение на официальном сайте администрации Каслинского  муниципального района  в информационно-телекоммуникационной сети «Интернет»  информации о районном бюджете  и отчета об исполнении районного бюджета   в доступной для граждан форме в актуальном формате (-)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 АКМР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 АКМР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 b="0" strike="noStrike" spc="-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соцсетиВК</a:t>
                      </a:r>
                      <a:endParaRPr lang="ru-RU" sz="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5120933" y="1032347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51" name="CustomShape 9"/>
          <p:cNvSpPr/>
          <p:nvPr/>
        </p:nvSpPr>
        <p:spPr>
          <a:xfrm>
            <a:off x="2843808" y="3436194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925521229"/>
              </p:ext>
            </p:extLst>
          </p:nvPr>
        </p:nvGraphicFramePr>
        <p:xfrm>
          <a:off x="107504" y="1313436"/>
          <a:ext cx="3816424" cy="196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496" y="508108"/>
            <a:ext cx="900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1600" b="1" dirty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«Управление муниципальными финансами Каслинского муниципального района»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407480"/>
              </p:ext>
            </p:extLst>
          </p:nvPr>
        </p:nvGraphicFramePr>
        <p:xfrm>
          <a:off x="467544" y="3717032"/>
          <a:ext cx="8424936" cy="2886860"/>
        </p:xfrm>
        <a:graphic>
          <a:graphicData uri="http://schemas.openxmlformats.org/drawingml/2006/table">
            <a:tbl>
              <a:tblPr/>
              <a:tblGrid>
                <a:gridCol w="3315974"/>
                <a:gridCol w="914953"/>
                <a:gridCol w="593386"/>
                <a:gridCol w="3600623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Основные проекты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546" marR="33546" marT="36595" marB="365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План (по первоначальному бюджету)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546" marR="33546" marT="36595" marB="365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Факт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Результат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546" marR="33546" marT="36595" marB="365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46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 Обеспечение выравнивания финансовых возможностей и поддержка усилий по сбалансированности бюджетов  поселений Каслинского муниципального района,  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в том числе: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80340" indent="179705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Выравнивание бюджетной обеспеченности муниципальных образований Каслинского муниципального района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80340" indent="179705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Предоставление иных межбюджетных трансфертов для финансового обеспечения исполнения расходных обязательств поселений в целях недопущения образования просроченной кредиторской задолженности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80340" indent="179705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Содействие поселениям Каслинского муниципального района в решении вопросов местного значения в сфере благоустройства, культуры, физической культура и спорта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546" marR="33546" marT="36595" marB="365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71 905,7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546" marR="33546" marT="36595" marB="365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103 245,3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Дополнительно выделено из бюджета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-  на погашение просроченной кредиторской задолженности </a:t>
                      </a: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</a:rPr>
                        <a:t>14366,13 </a:t>
                      </a:r>
                      <a:r>
                        <a:rPr lang="ru-RU" sz="900" dirty="0" err="1">
                          <a:effectLst/>
                          <a:latin typeface="Times New Roman"/>
                          <a:ea typeface="Times New Roman"/>
                        </a:rPr>
                        <a:t>т.рублей</a:t>
                      </a: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</a:rPr>
                        <a:t>4643 </a:t>
                      </a:r>
                      <a:r>
                        <a:rPr lang="ru-RU" sz="900" dirty="0" err="1">
                          <a:effectLst/>
                          <a:latin typeface="Times New Roman"/>
                          <a:ea typeface="Times New Roman"/>
                        </a:rPr>
                        <a:t>т.рублей</a:t>
                      </a: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 на погашение задолженности МУП поселений,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</a:rPr>
                        <a:t>11998,5</a:t>
                      </a: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900" dirty="0" err="1">
                          <a:effectLst/>
                          <a:latin typeface="Times New Roman"/>
                          <a:ea typeface="Times New Roman"/>
                        </a:rPr>
                        <a:t>т.рублей</a:t>
                      </a: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 на доведение зарплаты в соответствие с нормами законодательства,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</a:rPr>
                        <a:t>264,4</a:t>
                      </a: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900" dirty="0" err="1">
                          <a:effectLst/>
                          <a:latin typeface="Times New Roman"/>
                          <a:ea typeface="Times New Roman"/>
                        </a:rPr>
                        <a:t>т.рублей</a:t>
                      </a: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 по отдельным наказам депутатов КМР.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546" marR="33546" marT="36595" marB="365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120">
                <a:tc>
                  <a:txBody>
                    <a:bodyPr/>
                    <a:lstStyle/>
                    <a:p>
                      <a:pPr marL="180340" indent="179705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Внедрение дополнительных модулей Автоматизированного центра контроля АЦК – Финансы, приобретение и сопровождение программных продуктов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546" marR="33546" marT="36595" marB="365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1 560,4</a:t>
                      </a:r>
                    </a:p>
                  </a:txBody>
                  <a:tcPr marL="33546" marR="33546" marT="36595" marB="365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1 609,0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Обеспечена работоспособности автоматизированных комплексов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546" marR="33546" marT="36595" marB="365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6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263574"/>
            <a:ext cx="856895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936104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Основные </a:t>
            </a:r>
            <a:r>
              <a:rPr lang="ru-RU" dirty="0" smtClean="0">
                <a:solidFill>
                  <a:srgbClr val="0070C0"/>
                </a:solidFill>
              </a:rPr>
              <a:t>положения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8136904" cy="4525963"/>
          </a:xfrm>
        </p:spPr>
        <p:txBody>
          <a:bodyPr>
            <a:normAutofit fontScale="55000" lnSpcReduction="20000"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Каслинского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сформирован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с: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нормами действующего бюджетного и налогового законодательства Российской Федерации;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№131-ФЗ от 06.10.2003 «Об общих принципах организации местного самоуправления в Российской Федерации»;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бюджетном процессе в Каслинском муниципальном районе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социально-экономического развития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документ составляемый финансово-экономической службой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нужен для того чтобы сделать прогноз доходной и расходной частей бюджета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доходов районного бюджета определен на основе консервативного варианта прогноза социально-экономического развития Каслинского муниципального района.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исполнения к первоначально утвержденному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2022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составляет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1,1%.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00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4"/>
          <p:cNvSpPr/>
          <p:nvPr/>
        </p:nvSpPr>
        <p:spPr>
          <a:xfrm>
            <a:off x="279029" y="1340768"/>
            <a:ext cx="8640960" cy="4522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/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З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начимые </a:t>
            </a: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события: </a:t>
            </a:r>
            <a:endParaRPr lang="ru-RU" sz="1200" b="1" spc="-1" dirty="0" smtClean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1.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В 2021 году действовало 43 муниципальных программ, доля бюджетных средств на  их реализацию в бюджете составляла 98%. В 2022 году утверждено к реализации 21 муниципальная программа, доля бюджетных средств на  их реализацию в бюджете составила 99,98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%.</a:t>
            </a:r>
          </a:p>
          <a:p>
            <a:pPr algn="just"/>
            <a:endParaRPr lang="ru-RU" sz="1200" spc="-1" dirty="0" smtClean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2.  Привлечено из областного бюджета 357,56 </a:t>
            </a:r>
            <a:r>
              <a:rPr lang="ru-RU" sz="1200" spc="-1" dirty="0" err="1" smtClean="0">
                <a:solidFill>
                  <a:srgbClr val="000000"/>
                </a:solidFill>
                <a:latin typeface="Times New Roman"/>
              </a:rPr>
              <a:t>млн.руб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в виде субсидий, </a:t>
            </a:r>
            <a:r>
              <a:rPr lang="ru-RU" sz="1200" spc="-1" dirty="0" err="1" smtClean="0">
                <a:solidFill>
                  <a:srgbClr val="000000"/>
                </a:solidFill>
                <a:latin typeface="Times New Roman"/>
              </a:rPr>
              <a:t>софинансирование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местного бюджета составило 0,04% (15,26 </a:t>
            </a:r>
            <a:r>
              <a:rPr lang="ru-RU" sz="1200" spc="-1" dirty="0" err="1" smtClean="0">
                <a:solidFill>
                  <a:srgbClr val="000000"/>
                </a:solidFill>
                <a:latin typeface="Times New Roman"/>
              </a:rPr>
              <a:t>млн.рублей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)</a:t>
            </a:r>
          </a:p>
          <a:p>
            <a:pPr algn="just"/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</a:t>
            </a:r>
            <a:endParaRPr lang="ru-RU" sz="1200" spc="-1" dirty="0" smtClean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3. Муниципальными образованиями Каслинского муниципального района проведены и завершены 221 аукцион, экономия бюджетных средств составила 30,9 </a:t>
            </a:r>
            <a:r>
              <a:rPr lang="ru-RU" sz="1200" spc="-1" dirty="0" err="1" smtClean="0">
                <a:solidFill>
                  <a:srgbClr val="000000"/>
                </a:solidFill>
                <a:latin typeface="Times New Roman"/>
              </a:rPr>
              <a:t>млн.руб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algn="just"/>
            <a:endParaRPr lang="ru-RU" sz="1200" spc="-1" dirty="0" smtClean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4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.  В течении года по результатам оптимизации расходов 15,96 млн. руб. были  перенаправлены на обеспечение финансирования первоочередных социально-значимых расходов</a:t>
            </a:r>
          </a:p>
          <a:p>
            <a:pPr algn="just"/>
            <a:endParaRPr lang="ru-RU" sz="1200" spc="-1" dirty="0" smtClean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5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.  Поселениям Каслинского муниципального района оказана финансовая помощь в целях обеспечения финансовой устойчивости с объеме 103,24 </a:t>
            </a:r>
            <a:r>
              <a:rPr lang="ru-RU" sz="1200" spc="-1" dirty="0" err="1" smtClean="0">
                <a:solidFill>
                  <a:srgbClr val="000000"/>
                </a:solidFill>
                <a:latin typeface="Times New Roman"/>
              </a:rPr>
              <a:t>млн.руб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. из них </a:t>
            </a:r>
          </a:p>
          <a:p>
            <a:pPr algn="just"/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         - недопущения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просроченной кредиторской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задолженности,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в части погашения исполнительного производства </a:t>
            </a:r>
            <a:r>
              <a:rPr lang="ru-RU" sz="1200" spc="-1" dirty="0" err="1">
                <a:solidFill>
                  <a:srgbClr val="000000"/>
                </a:solidFill>
                <a:latin typeface="Times New Roman"/>
              </a:rPr>
              <a:t>Вишневогорского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городского поселения и Воздвиженского сельского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поселения – 14,36 </a:t>
            </a:r>
            <a:r>
              <a:rPr lang="ru-RU" sz="1200" spc="-1" dirty="0" err="1" smtClean="0">
                <a:solidFill>
                  <a:srgbClr val="000000"/>
                </a:solidFill>
                <a:latin typeface="Times New Roman"/>
              </a:rPr>
              <a:t>млн.рублей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algn="just"/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        -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на решение вопросов, в части предотвращения банкротства </a:t>
            </a:r>
            <a:r>
              <a:rPr lang="ru-RU" sz="1200" spc="-1" dirty="0" err="1">
                <a:solidFill>
                  <a:srgbClr val="000000"/>
                </a:solidFill>
                <a:latin typeface="Times New Roman"/>
              </a:rPr>
              <a:t>энергоснабжающих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организаций в объеме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4,64 млн.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рублей.</a:t>
            </a:r>
          </a:p>
          <a:p>
            <a:pPr algn="just"/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        -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на обеспечение выплаты заработной платы учреждений поселений района в связи с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индексацией з/п,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доведение до МРОТ и выполнения Указов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Президента по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учреждениям культуры в объеме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11,998 </a:t>
            </a:r>
            <a:r>
              <a:rPr lang="ru-RU" sz="1200" spc="-1" dirty="0" err="1" smtClean="0">
                <a:solidFill>
                  <a:srgbClr val="000000"/>
                </a:solidFill>
                <a:latin typeface="Times New Roman"/>
              </a:rPr>
              <a:t>млн.рублей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algn="just"/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        -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из резервного фонда депутатов КМР направлялись средства поселениям на решение вопросов в сфере спорта, а также содержание памятника культурного наследия в общем объеме 264,4 тыс.рублей.</a:t>
            </a:r>
          </a:p>
          <a:p>
            <a:pPr algn="just"/>
            <a:endParaRPr lang="ru-RU" sz="1200" spc="-1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7151" y="332656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МП «Управление </a:t>
            </a:r>
            <a:r>
              <a:rPr lang="ru-RU" sz="1600" b="1" dirty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муниципальными финансами Каслинского муниципального района»</a:t>
            </a:r>
          </a:p>
        </p:txBody>
      </p:sp>
    </p:spTree>
    <p:extLst>
      <p:ext uri="{BB962C8B-B14F-4D97-AF65-F5344CB8AC3E}">
        <p14:creationId xmlns:p14="http://schemas.microsoft.com/office/powerpoint/2010/main" val="234324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4"/>
          <p:cNvSpPr/>
          <p:nvPr/>
        </p:nvSpPr>
        <p:spPr>
          <a:xfrm>
            <a:off x="2987824" y="1405200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646" y="930206"/>
            <a:ext cx="900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МП «Комплексное </a:t>
            </a:r>
            <a:r>
              <a:rPr lang="ru-RU" sz="1600" b="1" dirty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развитие сельских территорий  в Каслинском муниципальном районе»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859058"/>
              </p:ext>
            </p:extLst>
          </p:nvPr>
        </p:nvGraphicFramePr>
        <p:xfrm>
          <a:off x="1043608" y="1772816"/>
          <a:ext cx="6984776" cy="25474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786929"/>
                <a:gridCol w="908407"/>
                <a:gridCol w="1242288"/>
                <a:gridCol w="1242288"/>
                <a:gridCol w="1804864"/>
              </a:tblGrid>
              <a:tr h="481330">
                <a:tc rowSpan="2"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r>
                        <a:rPr lang="ru-RU" sz="1050" spc="-4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целевого</a:t>
                      </a:r>
                      <a:r>
                        <a:rPr lang="ru-RU" sz="1050" spc="-4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Единица</a:t>
                      </a:r>
                      <a:r>
                        <a:rPr lang="ru-RU" sz="105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spc="-5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измерени</a:t>
                      </a:r>
                      <a:r>
                        <a:rPr lang="ru-RU" sz="1050" spc="-26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0" algn="ctr">
                        <a:lnSpc>
                          <a:spcPts val="12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Значение целевых</a:t>
                      </a:r>
                      <a:r>
                        <a:rPr lang="ru-RU" sz="105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показателей реализации</a:t>
                      </a:r>
                      <a:r>
                        <a:rPr lang="ru-RU" sz="1050" spc="-26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программы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Обоснование</a:t>
                      </a:r>
                      <a:r>
                        <a:rPr lang="ru-RU" sz="1050" spc="-26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отклонений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факт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1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spc="1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реализованных проектов комплексного развития сельских территорий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" algn="just">
                        <a:lnSpc>
                          <a:spcPts val="12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1124585" algn="l"/>
                          <a:tab pos="1981835" algn="l"/>
                          <a:tab pos="2642235" algn="l"/>
                        </a:tabLs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единиц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Программа реализовывалась первый год.</a:t>
                      </a:r>
                      <a:r>
                        <a:rPr lang="ru-RU" sz="105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2022 году были проведены мероприятия по вхождению в госпрограмму на 2023 год</a:t>
                      </a: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наличие проектно-сметной документации на проекты  комплексного развития сельских территорий (</a:t>
                      </a:r>
                      <a:r>
                        <a:rPr lang="ru-RU" sz="1000" spc="1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Маукская</a:t>
                      </a:r>
                      <a:r>
                        <a:rPr lang="ru-RU" sz="10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СОШ, ДК п. Маук)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54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единиц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Будет подготовлена в 2023 </a:t>
                      </a:r>
                      <a:r>
                        <a:rPr lang="ru-RU" sz="105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году для вступления в госпрограмму на 2025 год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CustomShape 4"/>
          <p:cNvSpPr/>
          <p:nvPr/>
        </p:nvSpPr>
        <p:spPr>
          <a:xfrm>
            <a:off x="485062" y="4581128"/>
            <a:ext cx="8263402" cy="13835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З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начимые </a:t>
            </a: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события: </a:t>
            </a:r>
            <a:endParaRPr lang="ru-RU" sz="1200" b="1" spc="-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</a:t>
            </a:r>
            <a:endParaRPr lang="ru-RU" sz="1200" spc="-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Проведенные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мероприятия по вхождению в государственную программу «Комплексное развитие сельских территорий» позволили </a:t>
            </a:r>
            <a:r>
              <a:rPr lang="ru-RU" sz="1200" spc="-1" dirty="0" err="1">
                <a:solidFill>
                  <a:srgbClr val="000000"/>
                </a:solidFill>
                <a:latin typeface="Times New Roman"/>
              </a:rPr>
              <a:t>Каслинскому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району привлечь в 2023 году  средства федерального и областного бюджета в размере 2826,4 тыс. руб.  Благодаря чему в с. </a:t>
            </a:r>
            <a:r>
              <a:rPr lang="ru-RU" sz="1200" spc="-1" dirty="0" err="1">
                <a:solidFill>
                  <a:srgbClr val="000000"/>
                </a:solidFill>
                <a:latin typeface="Times New Roman"/>
              </a:rPr>
              <a:t>Шабурово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будут проведены работу по организация уличного освещения,  а в д. Григорьевка построена новая спортивная площадка.</a:t>
            </a:r>
            <a:endParaRPr lang="ru-RU" sz="1200" spc="-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1200" spc="-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08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4"/>
          <p:cNvSpPr/>
          <p:nvPr/>
        </p:nvSpPr>
        <p:spPr>
          <a:xfrm>
            <a:off x="5796136" y="1551594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31218"/>
            <a:ext cx="9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МП «Развитие </a:t>
            </a:r>
            <a:r>
              <a:rPr lang="ru-RU" sz="1600" b="1" dirty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малого и среднего предпринимательства, в том числе в сфере сельского хозяйства на территории Каслинского муниципального района»</a:t>
            </a:r>
          </a:p>
        </p:txBody>
      </p:sp>
      <p:sp>
        <p:nvSpPr>
          <p:cNvPr id="11" name="CustomShape 4"/>
          <p:cNvSpPr/>
          <p:nvPr/>
        </p:nvSpPr>
        <p:spPr>
          <a:xfrm>
            <a:off x="179512" y="5842750"/>
            <a:ext cx="8712968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З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начимые </a:t>
            </a:r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события: </a:t>
            </a:r>
            <a:endParaRPr lang="ru-RU" sz="1200" b="1" spc="-1" dirty="0" smtClean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В рамках нацпроекта «Малое и среднее предпринимательство и поддержка индивидуальной предпринимательской инициативы» 22 ноября 2022 года в </a:t>
            </a:r>
            <a:r>
              <a:rPr lang="ru-RU" sz="1200" spc="-1" dirty="0" err="1">
                <a:solidFill>
                  <a:srgbClr val="000000"/>
                </a:solidFill>
                <a:latin typeface="Times New Roman"/>
              </a:rPr>
              <a:t>Лофт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-центре </a:t>
            </a:r>
            <a:r>
              <a:rPr lang="ru-RU" sz="1200" spc="-1" dirty="0" err="1">
                <a:solidFill>
                  <a:srgbClr val="000000"/>
                </a:solidFill>
                <a:latin typeface="Times New Roman"/>
              </a:rPr>
              <a:t>г.Касли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состоялся 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круглый стол о мерах государственной поддержки совместно с Центром поддержки «Мой бизнес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». </a:t>
            </a:r>
            <a:endParaRPr lang="ru-RU" sz="1200" spc="-1" dirty="0">
              <a:solidFill>
                <a:prstClr val="black"/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038355614"/>
              </p:ext>
            </p:extLst>
          </p:nvPr>
        </p:nvGraphicFramePr>
        <p:xfrm>
          <a:off x="107504" y="1484784"/>
          <a:ext cx="3816424" cy="196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440447"/>
              </p:ext>
            </p:extLst>
          </p:nvPr>
        </p:nvGraphicFramePr>
        <p:xfrm>
          <a:off x="89756" y="4618614"/>
          <a:ext cx="8821488" cy="12241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58945"/>
                <a:gridCol w="1058811"/>
                <a:gridCol w="945959"/>
                <a:gridCol w="3057773"/>
              </a:tblGrid>
              <a:tr h="232222"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</a:t>
                      </a:r>
                      <a:r>
                        <a:rPr lang="ru-RU" sz="1200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План 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Факт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1914">
                <a:tc>
                  <a:txBody>
                    <a:bodyPr/>
                    <a:lstStyle/>
                    <a:p>
                      <a:pPr marL="63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Проведение мероприятий по оказанию информационной,</a:t>
                      </a:r>
                      <a:r>
                        <a:rPr lang="ru-RU" sz="1200" spc="-29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консультационной поддержки субъектам малого и</a:t>
                      </a:r>
                      <a:r>
                        <a:rPr lang="ru-RU" sz="120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среднего предпринимательства, сельскохозяйственным</a:t>
                      </a:r>
                      <a:r>
                        <a:rPr lang="ru-RU" sz="120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производителям, в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т.ч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о возможности получения</a:t>
                      </a:r>
                      <a:r>
                        <a:rPr lang="ru-RU" sz="120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субсидий</a:t>
                      </a:r>
                      <a:r>
                        <a:rPr lang="ru-RU" sz="1200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</a:t>
                      </a:r>
                      <a:r>
                        <a:rPr lang="ru-RU" sz="1200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областного бюджета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Информирование</a:t>
                      </a:r>
                      <a:r>
                        <a:rPr lang="ru-RU" sz="1200" spc="-2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 возможности</a:t>
                      </a:r>
                      <a:r>
                        <a:rPr lang="ru-RU" sz="120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получения</a:t>
                      </a:r>
                      <a:r>
                        <a:rPr lang="ru-RU" sz="120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субсидий</a:t>
                      </a:r>
                      <a:r>
                        <a:rPr lang="ru-RU" sz="120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через</a:t>
                      </a:r>
                      <a:r>
                        <a:rPr lang="ru-RU" sz="120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газету «Красное</a:t>
                      </a:r>
                      <a:r>
                        <a:rPr lang="ru-RU" sz="1200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знамя», а также информирование об изменениях в законодательстве РФ, предстоящих семинарах и мероприятиях для СМП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770835"/>
              </p:ext>
            </p:extLst>
          </p:nvPr>
        </p:nvGraphicFramePr>
        <p:xfrm>
          <a:off x="3851920" y="1824474"/>
          <a:ext cx="5149080" cy="229631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38776"/>
                <a:gridCol w="772414"/>
                <a:gridCol w="637890"/>
              </a:tblGrid>
              <a:tr h="236374">
                <a:tc rowSpan="2"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r>
                        <a:rPr lang="en-US" sz="1000" spc="-4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целевого</a:t>
                      </a:r>
                      <a:r>
                        <a:rPr lang="en-US" sz="1000" spc="-4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показателя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0" algn="ctr">
                        <a:lnSpc>
                          <a:spcPts val="12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Значение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показателей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г.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г.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70">
                <a:tc>
                  <a:txBody>
                    <a:bodyPr/>
                    <a:lstStyle/>
                    <a:p>
                      <a:pPr marL="6350" algn="just">
                        <a:lnSpc>
                          <a:spcPts val="12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1124585" algn="l"/>
                          <a:tab pos="1981835" algn="l"/>
                          <a:tab pos="264223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переданного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владение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пользование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муниципального</a:t>
                      </a:r>
                      <a:r>
                        <a:rPr lang="ru-RU" sz="1000" spc="28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имущества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субъектам малого или среднего</a:t>
                      </a:r>
                      <a:r>
                        <a:rPr lang="ru-RU" sz="1000" spc="-26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предпринимательства, ед.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6350" algn="just">
                        <a:lnSpc>
                          <a:spcPts val="125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947420" algn="l"/>
                          <a:tab pos="2164080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сформированных </a:t>
                      </a:r>
                      <a:r>
                        <a:rPr lang="ru-RU" sz="1000" spc="-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инвестиционных</a:t>
                      </a:r>
                      <a:r>
                        <a:rPr lang="ru-RU" sz="1000" spc="-26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площадок, ед.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Снижение числа МУПов, ед. 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90">
                <a:tc>
                  <a:txBody>
                    <a:bodyPr/>
                    <a:lstStyle/>
                    <a:p>
                      <a:pPr marL="6350" algn="just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Доля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закупок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товаров,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работ,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услуг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субъектов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малого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предпринимательства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000" spc="28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совокупном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годовом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объеме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закупок,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рассчитанном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000" spc="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учетом</a:t>
                      </a:r>
                      <a:r>
                        <a:rPr lang="ru-RU" sz="1000" spc="-26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требований</a:t>
                      </a:r>
                      <a:r>
                        <a:rPr lang="ru-RU" sz="1000" spc="3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части</a:t>
                      </a:r>
                      <a:r>
                        <a:rPr lang="ru-RU" sz="1000" spc="3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  <a:r>
                        <a:rPr lang="ru-RU" sz="1000" spc="3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статьи</a:t>
                      </a:r>
                      <a:r>
                        <a:rPr lang="ru-RU" sz="1000" spc="3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000" spc="3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Федерального закона от 05.04.2013 № 44- ФЗ, %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18,5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31,3 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r>
                        <a:rPr lang="ru-RU" sz="1000" spc="1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оличество муниципальных услуг предоставляемых в электронном виде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субъектам малого и среднего предпринимательства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151515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CustomShape 9"/>
          <p:cNvSpPr/>
          <p:nvPr/>
        </p:nvSpPr>
        <p:spPr>
          <a:xfrm>
            <a:off x="1979712" y="4286852"/>
            <a:ext cx="4032448" cy="275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программы, тыс. руб.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824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539552" y="548680"/>
            <a:ext cx="8496944" cy="3371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600" b="1" spc="-1" dirty="0" smtClean="0">
                <a:solidFill>
                  <a:srgbClr val="4E67C8"/>
                </a:solidFill>
                <a:latin typeface="Times New Roman"/>
              </a:rPr>
              <a:t>МП «Обеспечение о</a:t>
            </a:r>
            <a:r>
              <a:rPr lang="ru-RU" sz="1600" b="1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бщественной безопасности в Каслинском муниципальном районе</a:t>
            </a:r>
            <a:r>
              <a:rPr lang="ru-RU" sz="1600" b="1" spc="-1" dirty="0" smtClean="0">
                <a:solidFill>
                  <a:srgbClr val="4E67C8"/>
                </a:solidFill>
                <a:latin typeface="Times New Roman"/>
              </a:rPr>
              <a:t>»</a:t>
            </a:r>
            <a:endParaRPr lang="ru-RU" sz="1600" spc="-1" dirty="0">
              <a:solidFill>
                <a:srgbClr val="4E67C8"/>
              </a:solidFill>
              <a:latin typeface="Arial"/>
            </a:endParaRPr>
          </a:p>
        </p:txBody>
      </p:sp>
      <p:graphicFrame>
        <p:nvGraphicFramePr>
          <p:cNvPr id="245" name="Table 3"/>
          <p:cNvGraphicFramePr/>
          <p:nvPr>
            <p:extLst>
              <p:ext uri="{D42A27DB-BD31-4B8C-83A1-F6EECF244321}">
                <p14:modId xmlns:p14="http://schemas.microsoft.com/office/powerpoint/2010/main" val="3659240472"/>
              </p:ext>
            </p:extLst>
          </p:nvPr>
        </p:nvGraphicFramePr>
        <p:xfrm>
          <a:off x="251520" y="3429000"/>
          <a:ext cx="8064896" cy="3049488"/>
        </p:xfrm>
        <a:graphic>
          <a:graphicData uri="http://schemas.openxmlformats.org/drawingml/2006/table">
            <a:tbl>
              <a:tblPr/>
              <a:tblGrid>
                <a:gridCol w="6552728"/>
                <a:gridCol w="720080"/>
                <a:gridCol w="792088"/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17689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Приведение оснащенности единой дежурно-диспетчерской службы к соответствию нормам, установленным ГОСТ 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17689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Уменьшение количества погибших / пострадавших в результате возникновения  ЧС техногенного и природного характера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 чел.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 чел.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17689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лиц, вовлеченных в деятельность добровольных формирований граждан по охране общественного порядка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 21 чел.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21 чел.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458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Покрытие территории Каслинского муниципального района системой «Безопасный город»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r>
                        <a:rPr lang="ru-RU" sz="1200" b="0" strike="noStrike" spc="-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кам</a:t>
                      </a: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sz="12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</a:t>
                      </a:r>
                      <a:r>
                        <a:rPr lang="ru-RU" sz="1200" b="0" strike="noStrike" spc="-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кам</a:t>
                      </a:r>
                      <a:r>
                        <a:rPr lang="ru-RU" sz="12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1768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проведенных контрольных (надзорных) мероприятий на территории Каслинского муниципального района 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количество пожаров на территории Каслинского муниципального района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249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157 (-37%)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Соответствие количества присяжных заседателей от установленной законодательством РФ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6" name="CustomShape 4"/>
          <p:cNvSpPr/>
          <p:nvPr/>
        </p:nvSpPr>
        <p:spPr>
          <a:xfrm>
            <a:off x="3059832" y="3020672"/>
            <a:ext cx="2879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</a:rPr>
              <a:t>Основные  индикативные показатели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794494035"/>
              </p:ext>
            </p:extLst>
          </p:nvPr>
        </p:nvGraphicFramePr>
        <p:xfrm>
          <a:off x="35496" y="1065622"/>
          <a:ext cx="5040560" cy="2155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10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9" name="Table 7"/>
          <p:cNvGraphicFramePr/>
          <p:nvPr>
            <p:extLst>
              <p:ext uri="{D42A27DB-BD31-4B8C-83A1-F6EECF244321}">
                <p14:modId xmlns:p14="http://schemas.microsoft.com/office/powerpoint/2010/main" val="423871093"/>
              </p:ext>
            </p:extLst>
          </p:nvPr>
        </p:nvGraphicFramePr>
        <p:xfrm>
          <a:off x="179512" y="620688"/>
          <a:ext cx="8784977" cy="5212080"/>
        </p:xfrm>
        <a:graphic>
          <a:graphicData uri="http://schemas.openxmlformats.org/drawingml/2006/table">
            <a:tbl>
              <a:tblPr/>
              <a:tblGrid>
                <a:gridCol w="5843591"/>
                <a:gridCol w="997169"/>
                <a:gridCol w="792088"/>
                <a:gridCol w="1152129"/>
              </a:tblGrid>
              <a:tr h="5917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проекты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(по первоначальному</a:t>
                      </a:r>
                      <a:r>
                        <a:rPr lang="ru-RU" sz="1200" b="0" strike="noStrike" spc="-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бюджету)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611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Единой  дежурно-диспетчерской службы  Каслинского муниципального  района, защиты населения и территории от чрезвычайной ситуации природного и техногенного характера:</a:t>
                      </a:r>
                    </a:p>
                    <a:p>
                      <a:pPr marL="228600" marR="0" indent="-2286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резервов материальных ресурсов</a:t>
                      </a:r>
                    </a:p>
                    <a:p>
                      <a:pPr marL="228600" marR="0" indent="-2286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Выполнение аварийно-спасательных работ</a:t>
                      </a: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9384,0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11 374,0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141,0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152,8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 второй резерв материальных ресурсов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611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Профилактика преступлений и иных  правонарушений на территории Каслинского муниципального района: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Приобретении наглядной агитации по охране общественного порядка. Популяризации работы полиции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Изготовлены баннеров, листовок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611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Профилактика терроризма и экстремизма в Каслинском муниципальном районе:</a:t>
                      </a:r>
                    </a:p>
                    <a:p>
                      <a:pPr marL="228600" marR="0" indent="-2286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Приобретение и установка видеокамер для выполнения мероприятий по антитеррористической защищенности.</a:t>
                      </a:r>
                    </a:p>
                    <a:p>
                      <a:pPr marL="228600" marR="0" indent="-2286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 Публикация материалов антитеррористической направленности 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69,0: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39,0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69,0: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39,0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Установлены две дополнительные камеры </a:t>
                      </a:r>
                      <a:r>
                        <a:rPr lang="ru-RU" sz="1200" b="0" strike="noStrike" spc="-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видеонабл</a:t>
                      </a: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61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первичных мер пожарной безопасности в границах Каслинского муниципального района за границами городских и сельских населенных пунктов:</a:t>
                      </a: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1. Установка источника противопожарного водоснабжения</a:t>
                      </a: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2. Финансовое и материально-техническое обеспечение создания добровольных пожарных дружин (команд)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1166,8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Из них: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МБ- 500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ОБ-666,8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1806,2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Из них: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550,0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МБ- 500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ОБ-666,8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</a:t>
                      </a:r>
                      <a:r>
                        <a:rPr lang="ru-RU" sz="12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пожарный гидрант  </a:t>
                      </a:r>
                      <a:r>
                        <a:rPr lang="ru-RU" sz="1200" b="0" strike="noStrike" spc="-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м.Канзафарово</a:t>
                      </a:r>
                      <a:r>
                        <a:rPr lang="ru-RU" sz="12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Обеспечивается деятельность ДПК «</a:t>
                      </a:r>
                      <a:r>
                        <a:rPr lang="ru-RU" sz="1200" b="0" strike="noStrike" spc="-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Огневское</a:t>
                      </a:r>
                      <a:r>
                        <a:rPr lang="ru-RU" sz="1200" b="0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CustomShape 9"/>
          <p:cNvSpPr/>
          <p:nvPr/>
        </p:nvSpPr>
        <p:spPr>
          <a:xfrm>
            <a:off x="2627784" y="235145"/>
            <a:ext cx="5040560" cy="3063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400" b="1" spc="-1" dirty="0" smtClean="0">
                <a:solidFill>
                  <a:srgbClr val="000000"/>
                </a:solidFill>
                <a:latin typeface="Times New Roman"/>
              </a:rPr>
              <a:t>Финансирование проектов программы в 2022 г., тыс. руб. 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711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8"/>
          <p:cNvSpPr/>
          <p:nvPr/>
        </p:nvSpPr>
        <p:spPr>
          <a:xfrm>
            <a:off x="683568" y="332656"/>
            <a:ext cx="7704856" cy="3063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4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Значимые события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279392"/>
              </p:ext>
            </p:extLst>
          </p:nvPr>
        </p:nvGraphicFramePr>
        <p:xfrm>
          <a:off x="539552" y="836712"/>
          <a:ext cx="8064896" cy="44762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2048"/>
                <a:gridCol w="7632848"/>
              </a:tblGrid>
              <a:tr h="440876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 резерв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материальных ресурсов Каслинского муниципального района территориальной обороны + дополнительно увеличен резерв для ликвидации ЧС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отраслевой (функциональных) орган местного самоуправления – Управление общественной безопасности администрации Каслинского муниципального района с собственными полномочиями в области безопасности .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 источник противопожарного водоснабжения в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д.М.Канзафарова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Организовано тушение ландшафтных пожаров (переданные государственные полномочия).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Внедрение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развитие на территории Каслинского муниципального района системы «Безопасный город» с интеграцией в областную систему и доступом ОМВД (установлены дополнительные две камеры системы).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Вступили в областную программу общественной безопасности  с целью финансового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об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еспечения создания добровольных пожарных дружин (команд) – ДПК «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Огневкое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Поступило в муниципальную собственность 4 специализированные техники (пожарные машины)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59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19"/>
            <a:ext cx="78488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«Улучшение условий охраны труда в Каслинском муниципальном районе»</a:t>
            </a:r>
            <a:endParaRPr lang="ru-RU" sz="1600" b="1" dirty="0">
              <a:solidFill>
                <a:srgbClr val="212745">
                  <a:lumMod val="60000"/>
                  <a:lumOff val="4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618040430"/>
              </p:ext>
            </p:extLst>
          </p:nvPr>
        </p:nvGraphicFramePr>
        <p:xfrm>
          <a:off x="555440" y="2276872"/>
          <a:ext cx="244827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5536" y="1988840"/>
            <a:ext cx="3024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Финансирование, тыс. руб</a:t>
            </a:r>
            <a:r>
              <a:rPr lang="ru-RU" sz="1400" b="1" dirty="0" smtClean="0">
                <a:solidFill>
                  <a:prstClr val="black"/>
                </a:solidFill>
              </a:rPr>
              <a:t>.</a:t>
            </a:r>
            <a:endParaRPr lang="ru-RU" sz="1400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072784"/>
              </p:ext>
            </p:extLst>
          </p:nvPr>
        </p:nvGraphicFramePr>
        <p:xfrm>
          <a:off x="3203848" y="2266512"/>
          <a:ext cx="5688631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044"/>
                <a:gridCol w="823871"/>
                <a:gridCol w="882716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показателя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9563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Численность пострадавших в результате несчастных случаев на производстве с утратой трудоспособности на 1 рабочий день и более в расчете на 1 тысячу работающих, человек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9563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Численность пострадавших в результате несчастных случаев на производстве со смертельным исходом в расчёте на 1 тысячу работающих, человек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9563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Удельный вес работников занятых на рабочих местах, аттестованных по условиям труда, от общего количества занятых в организациях, на предприятиях 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Каслинского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муниципального района, процентов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9563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Удельный вес работников занятых на рабочих местах, аттестованных по условиям труда, от общего количества занятых в организациях бюджетной сферы 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Каслинского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муниципального района, процентов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695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работников, прошедших обучение по вопросам охраны труда в обучающих организациях, человек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695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Численность лиц с установленным профессиональным заболеванием в расчёте на 10 тыс. работников, человек 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695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 проведённых в рамках Всемирного дня охраны труда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Box 2"/>
          <p:cNvSpPr txBox="1"/>
          <p:nvPr/>
        </p:nvSpPr>
        <p:spPr bwMode="auto">
          <a:xfrm>
            <a:off x="3852371" y="1804174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индикативные показатели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39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608787"/>
              </p:ext>
            </p:extLst>
          </p:nvPr>
        </p:nvGraphicFramePr>
        <p:xfrm>
          <a:off x="467544" y="908720"/>
          <a:ext cx="8424936" cy="5303520"/>
        </p:xfrm>
        <a:graphic>
          <a:graphicData uri="http://schemas.openxmlformats.org/drawingml/2006/table">
            <a:tbl>
              <a:tblPr/>
              <a:tblGrid>
                <a:gridCol w="2846262"/>
                <a:gridCol w="1290306"/>
                <a:gridCol w="683103"/>
                <a:gridCol w="3605265"/>
              </a:tblGrid>
              <a:tr h="640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проекты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(по первоначальному</a:t>
                      </a:r>
                      <a:r>
                        <a:rPr lang="ru-RU" sz="1200" b="0" strike="noStrike" spc="-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бюджету)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208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смотра-конкурса на лучшую организацию по охране труда в </a:t>
                      </a:r>
                      <a:r>
                        <a:rPr lang="ru-RU" sz="1200" b="0" strike="noStrike" spc="-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Каслинском</a:t>
                      </a: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муниципальном районе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  <a:endParaRPr lang="ru-RU" sz="12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2022 году конкурс был проведен среди бюджетных и производственных организаций Каслинского муниципального района. 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Участники  конкурса определялись по 2 группам: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1. Группа «Производственные предприятия»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2. Группа «Не производственные предприятия (организации)»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Всего в конкурсе приняли участие 5 организаций: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Итоги по первой группе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«Производственные предприятия»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Победителями – обладателями дипломов: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степени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-Акционерное общество «Радий»</a:t>
                      </a:r>
                    </a:p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степени –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ООО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</a:t>
                      </a:r>
                      <a:r>
                        <a:rPr lang="ru-RU" sz="12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Совхоз Береговой»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Итоги по второй группе «Не производственные предприятия»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Победителями – обладателями дипломов:</a:t>
                      </a:r>
                    </a:p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степени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МОУ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Тюбукская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средняя общеобразовательная школа №3</a:t>
                      </a:r>
                    </a:p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степени -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МДОУ «Детский сад Березка» с. Тюбук</a:t>
                      </a:r>
                    </a:p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III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степени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МДОУ Детский сад «Сказка» п.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Вишневогорск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2120" marR="42120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>
                      <a:solidFill>
                        <a:srgbClr val="000000"/>
                      </a:solidFill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2"/>
          <p:cNvSpPr txBox="1"/>
          <p:nvPr/>
        </p:nvSpPr>
        <p:spPr bwMode="auto">
          <a:xfrm>
            <a:off x="1979712" y="476672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проектов программы, тыс. руб.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704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286750" y="6429375"/>
            <a:ext cx="577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fld id="{AD56CD0A-565E-4FF8-8BA7-86F963BBF697}" type="slidenum">
              <a:rPr lang="ru-RU" altLang="ru-RU" sz="1000" smtClean="0">
                <a:solidFill>
                  <a:srgbClr val="000066"/>
                </a:solidFill>
                <a:latin typeface="Tahoma" pitchFamily="34" charset="0"/>
              </a:rPr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t>7</a:t>
            </a:fld>
            <a:endParaRPr lang="ru-RU" altLang="ru-RU" sz="1000" smtClean="0">
              <a:solidFill>
                <a:srgbClr val="000066"/>
              </a:solidFill>
              <a:latin typeface="Tahoma" pitchFamily="34" charset="0"/>
            </a:endParaRPr>
          </a:p>
        </p:txBody>
      </p:sp>
      <p:sp>
        <p:nvSpPr>
          <p:cNvPr id="9221" name="Text Box 27"/>
          <p:cNvSpPr txBox="1">
            <a:spLocks noChangeArrowheads="1"/>
          </p:cNvSpPr>
          <p:nvPr/>
        </p:nvSpPr>
        <p:spPr bwMode="auto">
          <a:xfrm>
            <a:off x="8459788" y="5445125"/>
            <a:ext cx="539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" rIns="5400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44624"/>
            <a:ext cx="76322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Основные социально-демографические показатели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Каслинского муниципального района</a:t>
            </a:r>
          </a:p>
        </p:txBody>
      </p:sp>
      <p:graphicFrame>
        <p:nvGraphicFramePr>
          <p:cNvPr id="9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064103"/>
              </p:ext>
            </p:extLst>
          </p:nvPr>
        </p:nvGraphicFramePr>
        <p:xfrm>
          <a:off x="467544" y="1124744"/>
          <a:ext cx="3888432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117885575"/>
              </p:ext>
            </p:extLst>
          </p:nvPr>
        </p:nvGraphicFramePr>
        <p:xfrm>
          <a:off x="5147092" y="1196752"/>
          <a:ext cx="3744390" cy="2773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201780"/>
              </p:ext>
            </p:extLst>
          </p:nvPr>
        </p:nvGraphicFramePr>
        <p:xfrm>
          <a:off x="539552" y="3861048"/>
          <a:ext cx="4032448" cy="2812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4230287693"/>
              </p:ext>
            </p:extLst>
          </p:nvPr>
        </p:nvGraphicFramePr>
        <p:xfrm>
          <a:off x="4788024" y="3843070"/>
          <a:ext cx="4195679" cy="2830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20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23528" y="116632"/>
            <a:ext cx="8821488" cy="792088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бюджета Каслинского муниципального района за 2022 год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8264" y="1603539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817352"/>
              </p:ext>
            </p:extLst>
          </p:nvPr>
        </p:nvGraphicFramePr>
        <p:xfrm>
          <a:off x="1583668" y="4869159"/>
          <a:ext cx="6120680" cy="1368152"/>
        </p:xfrm>
        <a:graphic>
          <a:graphicData uri="http://schemas.openxmlformats.org/drawingml/2006/table">
            <a:tbl>
              <a:tblPr/>
              <a:tblGrid>
                <a:gridCol w="1728192"/>
                <a:gridCol w="1440160"/>
                <a:gridCol w="1440160"/>
                <a:gridCol w="1512168"/>
              </a:tblGrid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Период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Доходы бюджета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Расходы бюджета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Дефицит</a:t>
                      </a:r>
                      <a:r>
                        <a:rPr lang="ru-RU" sz="2000" b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бюджета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2022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1622,1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1636,1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14,0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228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188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23528" y="116632"/>
            <a:ext cx="8821488" cy="792088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бюджета Каслинского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района за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412776"/>
            <a:ext cx="1209040" cy="262788"/>
          </a:xfrm>
          <a:prstGeom prst="rect">
            <a:avLst/>
          </a:prstGeom>
          <a:ln w="6350">
            <a:solidFill>
              <a:sysClr val="windowText" lastClr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prstClr val="black"/>
                </a:solidFill>
              </a:rPr>
              <a:t>млн. руб.</a:t>
            </a: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3937281"/>
              </p:ext>
            </p:extLst>
          </p:nvPr>
        </p:nvGraphicFramePr>
        <p:xfrm>
          <a:off x="1651148" y="814972"/>
          <a:ext cx="6089204" cy="5660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1858963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868" y="2348880"/>
            <a:ext cx="1858963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76301"/>
            <a:ext cx="112236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493" y="4653136"/>
            <a:ext cx="1639887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4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6753</TotalTime>
  <Words>11742</Words>
  <Application>Microsoft Office PowerPoint</Application>
  <PresentationFormat>Экран (4:3)</PresentationFormat>
  <Paragraphs>1701</Paragraphs>
  <Slides>67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67</vt:i4>
      </vt:variant>
    </vt:vector>
  </HeadingPairs>
  <TitlesOfParts>
    <vt:vector size="70" baseType="lpstr">
      <vt:lpstr>Тема Office</vt:lpstr>
      <vt:lpstr>1_Тема Office</vt:lpstr>
      <vt:lpstr>2_Тема Office</vt:lpstr>
      <vt:lpstr>БЮДЖЕТ  ДЛЯ  ГРАЖДАН</vt:lpstr>
      <vt:lpstr>Уважаемые жители Каслинского муниципального района!</vt:lpstr>
      <vt:lpstr>Презентация PowerPoint</vt:lpstr>
      <vt:lpstr>Что такое бюджет для граждан?</vt:lpstr>
      <vt:lpstr>Основные понятия</vt:lpstr>
      <vt:lpstr>Основные положения</vt:lpstr>
      <vt:lpstr>Презентация PowerPoint</vt:lpstr>
      <vt:lpstr>Презентация PowerPoint</vt:lpstr>
      <vt:lpstr>Презентация PowerPoint</vt:lpstr>
      <vt:lpstr>Структура доходов бюджета Каслинского  муниципального района за 2022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расходов по разделам в общем объеме расходов бюджета 2022 года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Газенкампф Ольга</cp:lastModifiedBy>
  <cp:revision>647</cp:revision>
  <cp:lastPrinted>2021-12-06T04:26:32Z</cp:lastPrinted>
  <dcterms:created xsi:type="dcterms:W3CDTF">2015-12-14T05:07:54Z</dcterms:created>
  <dcterms:modified xsi:type="dcterms:W3CDTF">2023-04-03T04:19:33Z</dcterms:modified>
</cp:coreProperties>
</file>