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notesSlides/notesSlide1.xml" ContentType="application/vnd.openxmlformats-officedocument.presentationml.notesSl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drawings/drawing7.xml" ContentType="application/vnd.openxmlformats-officedocument.drawingml.chartshapes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drawings/drawing8.xml" ContentType="application/vnd.openxmlformats-officedocument.drawingml.chartshapes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14.xml" ContentType="application/vnd.openxmlformats-officedocument.themeOverride+xml"/>
  <Override PartName="/ppt/charts/chart18.xml" ContentType="application/vnd.openxmlformats-officedocument.drawingml.chart+xml"/>
  <Override PartName="/ppt/theme/themeOverride15.xml" ContentType="application/vnd.openxmlformats-officedocument.themeOverride+xml"/>
  <Override PartName="/ppt/drawings/drawing9.xml" ContentType="application/vnd.openxmlformats-officedocument.drawingml.chartshapes+xml"/>
  <Override PartName="/ppt/charts/chart19.xml" ContentType="application/vnd.openxmlformats-officedocument.drawingml.chart+xml"/>
  <Override PartName="/ppt/theme/themeOverride16.xml" ContentType="application/vnd.openxmlformats-officedocument.themeOverr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theme/themeOverride17.xml" ContentType="application/vnd.openxmlformats-officedocument.themeOverr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theme/themeOverride18.xml" ContentType="application/vnd.openxmlformats-officedocument.themeOverride+xml"/>
  <Override PartName="/ppt/charts/chart24.xml" ContentType="application/vnd.openxmlformats-officedocument.drawingml.chart+xml"/>
  <Override PartName="/ppt/theme/themeOverride19.xml" ContentType="application/vnd.openxmlformats-officedocument.themeOverride+xml"/>
  <Override PartName="/ppt/drawings/drawing10.xml" ContentType="application/vnd.openxmlformats-officedocument.drawingml.chartshapes+xml"/>
  <Override PartName="/ppt/charts/chart25.xml" ContentType="application/vnd.openxmlformats-officedocument.drawingml.chart+xml"/>
  <Override PartName="/ppt/theme/themeOverride20.xml" ContentType="application/vnd.openxmlformats-officedocument.themeOverride+xml"/>
  <Override PartName="/ppt/charts/chart26.xml" ContentType="application/vnd.openxmlformats-officedocument.drawingml.chart+xml"/>
  <Override PartName="/ppt/drawings/drawing11.xml" ContentType="application/vnd.openxmlformats-officedocument.drawingml.chartshapes+xml"/>
  <Override PartName="/ppt/charts/chart27.xml" ContentType="application/vnd.openxmlformats-officedocument.drawingml.chart+xml"/>
  <Override PartName="/ppt/theme/themeOverride21.xml" ContentType="application/vnd.openxmlformats-officedocument.themeOverride+xml"/>
  <Override PartName="/ppt/charts/chart28.xml" ContentType="application/vnd.openxmlformats-officedocument.drawingml.chart+xml"/>
  <Override PartName="/ppt/theme/themeOverride22.xml" ContentType="application/vnd.openxmlformats-officedocument.themeOverride+xml"/>
  <Override PartName="/ppt/drawings/drawing12.xml" ContentType="application/vnd.openxmlformats-officedocument.drawingml.chartshapes+xml"/>
  <Override PartName="/ppt/charts/chart29.xml" ContentType="application/vnd.openxmlformats-officedocument.drawingml.chart+xml"/>
  <Override PartName="/ppt/theme/themeOverride23.xml" ContentType="application/vnd.openxmlformats-officedocument.themeOverride+xml"/>
  <Override PartName="/ppt/charts/chart30.xml" ContentType="application/vnd.openxmlformats-officedocument.drawingml.chart+xml"/>
  <Override PartName="/ppt/theme/themeOverride24.xml" ContentType="application/vnd.openxmlformats-officedocument.themeOverride+xml"/>
  <Override PartName="/ppt/drawings/drawing13.xml" ContentType="application/vnd.openxmlformats-officedocument.drawingml.chartshapes+xml"/>
  <Override PartName="/ppt/charts/chart31.xml" ContentType="application/vnd.openxmlformats-officedocument.drawingml.chart+xml"/>
  <Override PartName="/ppt/theme/themeOverride25.xml" ContentType="application/vnd.openxmlformats-officedocument.themeOverride+xml"/>
  <Override PartName="/ppt/charts/chart32.xml" ContentType="application/vnd.openxmlformats-officedocument.drawingml.chart+xml"/>
  <Override PartName="/ppt/theme/themeOverride26.xml" ContentType="application/vnd.openxmlformats-officedocument.themeOverride+xml"/>
  <Override PartName="/ppt/drawings/drawing14.xml" ContentType="application/vnd.openxmlformats-officedocument.drawingml.chartshapes+xml"/>
  <Override PartName="/ppt/charts/chart33.xml" ContentType="application/vnd.openxmlformats-officedocument.drawingml.chart+xml"/>
  <Override PartName="/ppt/theme/themeOverride27.xml" ContentType="application/vnd.openxmlformats-officedocument.themeOverride+xml"/>
  <Override PartName="/ppt/charts/chart34.xml" ContentType="application/vnd.openxmlformats-officedocument.drawingml.chart+xml"/>
  <Override PartName="/ppt/theme/themeOverride28.xml" ContentType="application/vnd.openxmlformats-officedocument.themeOverride+xml"/>
  <Override PartName="/ppt/charts/chart35.xml" ContentType="application/vnd.openxmlformats-officedocument.drawingml.chart+xml"/>
  <Override PartName="/ppt/theme/themeOverride29.xml" ContentType="application/vnd.openxmlformats-officedocument.themeOverride+xml"/>
  <Override PartName="/ppt/charts/chart36.xml" ContentType="application/vnd.openxmlformats-officedocument.drawingml.chart+xml"/>
  <Override PartName="/ppt/theme/themeOverride30.xml" ContentType="application/vnd.openxmlformats-officedocument.themeOverride+xml"/>
  <Override PartName="/ppt/drawings/drawing15.xml" ContentType="application/vnd.openxmlformats-officedocument.drawingml.chartshapes+xml"/>
  <Override PartName="/ppt/charts/chart37.xml" ContentType="application/vnd.openxmlformats-officedocument.drawingml.chart+xml"/>
  <Override PartName="/ppt/theme/themeOverride31.xml" ContentType="application/vnd.openxmlformats-officedocument.themeOverride+xml"/>
  <Override PartName="/ppt/charts/chart38.xml" ContentType="application/vnd.openxmlformats-officedocument.drawingml.chart+xml"/>
  <Override PartName="/ppt/theme/themeOverride32.xml" ContentType="application/vnd.openxmlformats-officedocument.themeOverride+xml"/>
  <Override PartName="/ppt/drawings/drawing16.xml" ContentType="application/vnd.openxmlformats-officedocument.drawingml.chartshapes+xml"/>
  <Override PartName="/ppt/charts/chart39.xml" ContentType="application/vnd.openxmlformats-officedocument.drawingml.chart+xml"/>
  <Override PartName="/ppt/theme/themeOverride33.xml" ContentType="application/vnd.openxmlformats-officedocument.themeOverride+xml"/>
  <Override PartName="/ppt/charts/chart40.xml" ContentType="application/vnd.openxmlformats-officedocument.drawingml.chart+xml"/>
  <Override PartName="/ppt/theme/themeOverride34.xml" ContentType="application/vnd.openxmlformats-officedocument.themeOverride+xml"/>
  <Override PartName="/ppt/drawings/drawing17.xml" ContentType="application/vnd.openxmlformats-officedocument.drawingml.chartshapes+xml"/>
  <Override PartName="/ppt/charts/chart41.xml" ContentType="application/vnd.openxmlformats-officedocument.drawingml.chart+xml"/>
  <Override PartName="/ppt/theme/themeOverride35.xml" ContentType="application/vnd.openxmlformats-officedocument.themeOverride+xml"/>
  <Override PartName="/ppt/charts/chart42.xml" ContentType="application/vnd.openxmlformats-officedocument.drawingml.chart+xml"/>
  <Override PartName="/ppt/theme/themeOverride36.xml" ContentType="application/vnd.openxmlformats-officedocument.themeOverride+xml"/>
  <Override PartName="/ppt/charts/chart43.xml" ContentType="application/vnd.openxmlformats-officedocument.drawingml.chart+xml"/>
  <Override PartName="/ppt/theme/themeOverride37.xml" ContentType="application/vnd.openxmlformats-officedocument.themeOverride+xml"/>
  <Override PartName="/ppt/charts/chart44.xml" ContentType="application/vnd.openxmlformats-officedocument.drawingml.chart+xml"/>
  <Override PartName="/ppt/theme/themeOverride38.xml" ContentType="application/vnd.openxmlformats-officedocument.themeOverride+xml"/>
  <Override PartName="/ppt/charts/chart45.xml" ContentType="application/vnd.openxmlformats-officedocument.drawingml.chart+xml"/>
  <Override PartName="/ppt/theme/themeOverride39.xml" ContentType="application/vnd.openxmlformats-officedocument.themeOverride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theme/themeOverride40.xml" ContentType="application/vnd.openxmlformats-officedocument.themeOverride+xml"/>
  <Override PartName="/ppt/charts/chart48.xml" ContentType="application/vnd.openxmlformats-officedocument.drawingml.chart+xml"/>
  <Override PartName="/ppt/theme/themeOverride41.xml" ContentType="application/vnd.openxmlformats-officedocument.themeOverride+xml"/>
  <Override PartName="/ppt/charts/chart49.xml" ContentType="application/vnd.openxmlformats-officedocument.drawingml.chart+xml"/>
  <Override PartName="/ppt/theme/themeOverride42.xml" ContentType="application/vnd.openxmlformats-officedocument.themeOverride+xml"/>
  <Override PartName="/ppt/charts/chart50.xml" ContentType="application/vnd.openxmlformats-officedocument.drawingml.chart+xml"/>
  <Override PartName="/ppt/theme/themeOverride43.xml" ContentType="application/vnd.openxmlformats-officedocument.themeOverride+xml"/>
  <Override PartName="/ppt/drawings/drawing18.xml" ContentType="application/vnd.openxmlformats-officedocument.drawingml.chartshapes+xml"/>
  <Override PartName="/ppt/charts/chart51.xml" ContentType="application/vnd.openxmlformats-officedocument.drawingml.chart+xml"/>
  <Override PartName="/ppt/theme/themeOverride44.xml" ContentType="application/vnd.openxmlformats-officedocument.themeOverride+xml"/>
  <Override PartName="/ppt/charts/chart52.xml" ContentType="application/vnd.openxmlformats-officedocument.drawingml.chart+xml"/>
  <Override PartName="/ppt/theme/themeOverride45.xml" ContentType="application/vnd.openxmlformats-officedocument.themeOverride+xml"/>
  <Override PartName="/ppt/drawings/drawing19.xml" ContentType="application/vnd.openxmlformats-officedocument.drawingml.chartshapes+xml"/>
  <Override PartName="/ppt/charts/chart53.xml" ContentType="application/vnd.openxmlformats-officedocument.drawingml.chart+xml"/>
  <Override PartName="/ppt/theme/themeOverride4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77" r:id="rId2"/>
    <p:sldId id="300" r:id="rId3"/>
    <p:sldId id="344" r:id="rId4"/>
    <p:sldId id="301" r:id="rId5"/>
    <p:sldId id="302" r:id="rId6"/>
    <p:sldId id="340" r:id="rId7"/>
    <p:sldId id="343" r:id="rId8"/>
    <p:sldId id="341" r:id="rId9"/>
    <p:sldId id="342" r:id="rId10"/>
    <p:sldId id="298" r:id="rId11"/>
    <p:sldId id="293" r:id="rId12"/>
    <p:sldId id="294" r:id="rId13"/>
    <p:sldId id="295" r:id="rId14"/>
    <p:sldId id="296" r:id="rId15"/>
    <p:sldId id="303" r:id="rId16"/>
    <p:sldId id="297" r:id="rId17"/>
    <p:sldId id="304" r:id="rId18"/>
    <p:sldId id="284" r:id="rId19"/>
    <p:sldId id="305" r:id="rId20"/>
    <p:sldId id="286" r:id="rId21"/>
    <p:sldId id="306" r:id="rId22"/>
    <p:sldId id="307" r:id="rId23"/>
    <p:sldId id="308" r:id="rId24"/>
    <p:sldId id="278" r:id="rId25"/>
    <p:sldId id="309" r:id="rId26"/>
    <p:sldId id="287" r:id="rId27"/>
    <p:sldId id="310" r:id="rId28"/>
    <p:sldId id="272" r:id="rId29"/>
    <p:sldId id="292" r:id="rId30"/>
    <p:sldId id="311" r:id="rId31"/>
    <p:sldId id="281" r:id="rId32"/>
    <p:sldId id="313" r:id="rId33"/>
    <p:sldId id="315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5" r:id="rId42"/>
    <p:sldId id="327" r:id="rId43"/>
    <p:sldId id="328" r:id="rId44"/>
    <p:sldId id="329" r:id="rId45"/>
    <p:sldId id="330" r:id="rId46"/>
    <p:sldId id="331" r:id="rId47"/>
    <p:sldId id="333" r:id="rId48"/>
    <p:sldId id="334" r:id="rId49"/>
    <p:sldId id="335" r:id="rId50"/>
    <p:sldId id="336" r:id="rId51"/>
    <p:sldId id="337" r:id="rId52"/>
    <p:sldId id="338" r:id="rId53"/>
    <p:sldId id="339" r:id="rId5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FF00"/>
    <a:srgbClr val="66FF99"/>
    <a:srgbClr val="99FF99"/>
    <a:srgbClr val="F68E38"/>
    <a:srgbClr val="FFFF66"/>
    <a:srgbClr val="82AF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&#1064;&#1077;&#1092;\Desktop\&#1042;&#1077;&#1090;&#1088;&#1086;&#1074;&#1072;\&#1055;&#1056;&#1054;&#1043;&#1053;&#1054;&#1047;\2022_2024\&#1044;&#1080;&#1072;&#1075;&#1088;&#1072;&#1084;&#1084;&#1072;%20&#1086;&#1087;&#1083;&#1072;&#1090;&#1072;%20&#1090;&#1088;&#1091;&#1076;&#1072;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192.168.0.2\&#1089;&#1077;&#1090;&#1077;&#1074;&#1099;&#1077;%20&#1076;&#1086;&#1082;&#1091;&#1084;&#1077;&#1085;&#1090;&#1099;\&#1054;&#1057;&#1041;&#1048;\&#1041;&#1070;&#1044;&#1046;&#1045;&#1058;&#1067;%20&#1050;&#1052;&#1056;\&#1041;&#1102;&#1076;&#1078;&#1077;&#1090;%202022\&#1055;&#1056;&#1054;&#1045;&#1050;&#1058;%20&#1073;&#1102;&#1076;&#1078;&#1077;&#1090;&#1072;%202022-2024\&#1055;&#1091;&#1073;&#1083;&#1080;&#1095;&#1085;&#1099;&#1077;%20&#1089;&#1083;&#1091;&#1096;&#1072;&#1085;&#1080;&#1103;%202022%20&#1075;&#1086;&#1076;\&#1057;&#1083;&#1072;&#1076;&#1099;-&#1076;&#1080;&#1072;&#1075;&#1088;&#1072;&#1084;&#1084;&#1099;\&#1076;&#1080;&#1072;&#1075;&#1088;&#1072;&#1084;&#1099;%20&#1088;&#1072;&#1089;&#1093;&#1086;&#1076;&#1099;%202021-2023.xlsx" TargetMode="External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5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192.168.0.2\&#1089;&#1077;&#1090;&#1077;&#1074;&#1099;&#1077;%20&#1076;&#1086;&#1082;&#1091;&#1084;&#1077;&#1085;&#1090;&#1099;\&#1054;&#1060;&#1056;\&#1057;&#1077;&#1089;&#1105;&#1082;&#1080;&#1085;&#1072;%20&#1057;&#1074;&#1077;&#1090;&#1083;&#1072;&#1085;&#1072;\&#1055;&#1056;&#1054;&#1045;&#1050;&#1058;%20&#1041;&#1070;&#1044;&#1046;&#1045;&#1058;&#1040;%20&#1085;&#1072;%202021%20&#1075;\&#1055;&#1059;&#1041;&#1051;&#1048;&#1063;&#1053;&#1067;&#1045;%20&#1057;&#1051;&#1059;&#1064;&#1040;&#1053;&#1048;&#1071;\&#1057;&#1090;&#1088;&#1091;&#1082;&#1090;&#1091;&#1088;&#1072;%20&#1076;&#1086;&#1093;&#1086;&#1076;&#1086;&#1074;%202021%20&#1075;&#1086;&#1076;&#1072;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7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8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9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20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20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2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22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23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4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25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6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27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28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29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30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31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32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3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192.168.0.2\&#1089;&#1077;&#1090;&#1077;&#1074;&#1099;&#1077;%20&#1076;&#1086;&#1082;&#1091;&#1084;&#1077;&#1085;&#1090;&#1099;\&#1054;&#1060;&#1056;\&#1057;&#1077;&#1089;&#1105;&#1082;&#1080;&#1085;&#1072;%20&#1057;&#1074;&#1077;&#1090;&#1083;&#1072;&#1085;&#1072;\&#1055;&#1056;&#1054;&#1045;&#1050;&#1058;%20&#1041;&#1070;&#1044;&#1046;&#1045;&#1058;&#1040;%20&#1085;&#1072;%202021%20&#1075;\&#1055;&#1059;&#1041;&#1051;&#1048;&#1063;&#1053;&#1067;&#1045;%20&#1057;&#1051;&#1059;&#1064;&#1040;&#1053;&#1048;&#1071;\&#1057;&#1058;&#1056;&#1059;&#1050;&#1058;&#1059;&#1056;&#1040;%20&#1053;&#1040;&#1051;&#1054;&#1043;&#1054;&#1042;&#1067;&#1061;%20&#1044;&#1054;&#1061;&#1054;&#1044;&#1054;&#1042;%202021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34.xm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35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6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37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8.xlsx"/><Relationship Id="rId1" Type="http://schemas.openxmlformats.org/officeDocument/2006/relationships/themeOverride" Target="../theme/themeOverride38.xml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9.xlsx"/><Relationship Id="rId1" Type="http://schemas.openxmlformats.org/officeDocument/2006/relationships/themeOverride" Target="../theme/themeOverride39.xml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0.xlsx"/><Relationship Id="rId1" Type="http://schemas.openxmlformats.org/officeDocument/2006/relationships/themeOverride" Target="../theme/themeOverride40.xml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41.xml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2.xlsx"/><Relationship Id="rId1" Type="http://schemas.openxmlformats.org/officeDocument/2006/relationships/themeOverride" Target="../theme/themeOverride4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43.xml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44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package" Target="../embeddings/Microsoft_Excel_Worksheet45.xlsx"/><Relationship Id="rId1" Type="http://schemas.openxmlformats.org/officeDocument/2006/relationships/themeOverride" Target="../theme/themeOverride45.xml"/></Relationships>
</file>

<file path=ppt/charts/_rels/chart5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6.xlsx"/><Relationship Id="rId1" Type="http://schemas.openxmlformats.org/officeDocument/2006/relationships/themeOverride" Target="../theme/themeOverride4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192.168.0.2\&#1089;&#1077;&#1090;&#1077;&#1074;&#1099;&#1077;%20&#1076;&#1086;&#1082;&#1091;&#1084;&#1077;&#1085;&#1090;&#1099;\&#1054;&#1057;&#1041;&#1048;\&#1041;&#1070;&#1044;&#1046;&#1045;&#1058;&#1067;%20&#1050;&#1052;&#1056;\&#1041;&#1102;&#1076;&#1078;&#1077;&#1090;%202022\&#1041;&#1102;&#1076;&#1078;&#1077;&#1090;%20&#1076;&#1083;&#1103;%20&#1075;&#1088;&#1072;&#1078;&#1076;&#1072;&#1085;\&#1076;&#1080;&#1072;&#1075;&#1088;&#1072;&#1084;&#1099;%20&#1088;&#1072;&#1089;&#1093;&#1086;&#1076;&#1099;%202021-2023.xlsx" TargetMode="External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06466670527459E-2"/>
          <c:y val="2.8003582433112979E-2"/>
          <c:w val="0.83017084479530734"/>
          <c:h val="0.8212611717883087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Data!$C$4</c:f>
              <c:strCache>
                <c:ptCount val="1"/>
                <c:pt idx="0">
                  <c:v>оплата труда наемных работников</c:v>
                </c:pt>
              </c:strCache>
            </c:strRef>
          </c:tx>
          <c:spPr>
            <a:gradFill rotWithShape="0">
              <a:gsLst>
                <a:gs pos="646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60000"/>
                    <a:lumOff val="4000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0" scaled="1"/>
            </a:gra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2.0185925009150486E-3"/>
                  <c:y val="-6.64590197311868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212554997346377E-3"/>
                  <c:y val="1.46698091401084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868086625311178E-3"/>
                  <c:y val="4.35713731212244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8130156167975812E-3"/>
                  <c:y val="9.15957948389677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4393408964334352E-3"/>
                  <c:y val="7.62874076335049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944589175788105E-3"/>
                  <c:y val="7.04302369711654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61547127315454686"/>
                  <c:y val="0.179190751445086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70515743317706403"/>
                  <c:y val="0.1445086705202315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Data!$D$3:$H$3</c:f>
              <c:strCache>
                <c:ptCount val="5"/>
                <c:pt idx="0">
                  <c:v>2020</c:v>
                </c:pt>
                <c:pt idx="1">
                  <c:v>2021   (оценка)</c:v>
                </c:pt>
                <c:pt idx="2">
                  <c:v>2022 (прогноз)</c:v>
                </c:pt>
                <c:pt idx="3">
                  <c:v>2023 (прогноз)</c:v>
                </c:pt>
                <c:pt idx="4">
                  <c:v>2024 (прогноз)</c:v>
                </c:pt>
              </c:strCache>
            </c:strRef>
          </c:cat>
          <c:val>
            <c:numRef>
              <c:f>Data!$D$4:$H$4</c:f>
              <c:numCache>
                <c:formatCode>0.0</c:formatCode>
                <c:ptCount val="5"/>
                <c:pt idx="0">
                  <c:v>2746</c:v>
                </c:pt>
                <c:pt idx="1">
                  <c:v>2978.3</c:v>
                </c:pt>
                <c:pt idx="2">
                  <c:v>3105.9</c:v>
                </c:pt>
                <c:pt idx="3">
                  <c:v>3229.8</c:v>
                </c:pt>
                <c:pt idx="4">
                  <c:v>3344</c:v>
                </c:pt>
              </c:numCache>
            </c:numRef>
          </c:val>
        </c:ser>
        <c:ser>
          <c:idx val="0"/>
          <c:order val="1"/>
          <c:tx>
            <c:strRef>
              <c:f>Data!$C$5</c:f>
              <c:strCache>
                <c:ptCount val="1"/>
              </c:strCache>
            </c:strRef>
          </c:tx>
          <c:spPr>
            <a:gradFill rotWithShape="0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2">
                    <a:lumMod val="75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</a:gradFill>
            <a:ln w="25400">
              <a:noFill/>
            </a:ln>
          </c:spPr>
          <c:invertIfNegative val="0"/>
          <c:dLbls>
            <c:dLbl>
              <c:idx val="5"/>
              <c:layout>
                <c:manualLayout>
                  <c:x val="7.0517159448322524E-3"/>
                  <c:y val="9.380263036009774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0955610494834004E-4"/>
                  <c:y val="-2.3758892700658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74775835918776101"/>
                  <c:y val="0.1300578034682080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Data!$D$3:$H$3</c:f>
              <c:strCache>
                <c:ptCount val="5"/>
                <c:pt idx="0">
                  <c:v>2020</c:v>
                </c:pt>
                <c:pt idx="1">
                  <c:v>2021   (оценка)</c:v>
                </c:pt>
                <c:pt idx="2">
                  <c:v>2022 (прогноз)</c:v>
                </c:pt>
                <c:pt idx="3">
                  <c:v>2023 (прогноз)</c:v>
                </c:pt>
                <c:pt idx="4">
                  <c:v>2024 (прогноз)</c:v>
                </c:pt>
              </c:strCache>
            </c:strRef>
          </c:cat>
          <c:val>
            <c:numRef>
              <c:f>Data!$D$5:$H$5</c:f>
              <c:numCache>
                <c:formatCode>General</c:formatCode>
                <c:ptCount val="5"/>
                <c:pt idx="2" formatCode="0.0">
                  <c:v>3167.8</c:v>
                </c:pt>
                <c:pt idx="3" formatCode="0.0">
                  <c:v>3357.5</c:v>
                </c:pt>
                <c:pt idx="4" formatCode="0.0">
                  <c:v>3537.8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10"/>
        <c:axId val="97991680"/>
        <c:axId val="98018048"/>
      </c:barChart>
      <c:lineChart>
        <c:grouping val="standard"/>
        <c:varyColors val="0"/>
        <c:ser>
          <c:idx val="2"/>
          <c:order val="2"/>
          <c:tx>
            <c:strRef>
              <c:f>Data!$C$6</c:f>
              <c:strCache>
                <c:ptCount val="1"/>
                <c:pt idx="0">
                  <c:v>в % к прыдущему году </c:v>
                </c:pt>
              </c:strCache>
            </c:strRef>
          </c:tx>
          <c:spPr>
            <a:ln w="25400">
              <a:solidFill>
                <a:srgbClr val="800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800000"/>
              </a:solidFill>
              <a:ln>
                <a:solidFill>
                  <a:srgbClr val="800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7.8913817430337711E-3"/>
                  <c:y val="3.41721122958212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-6.4052438214440829E-2"/>
                  <c:y val="1.25570151446167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4454636884779051E-2"/>
                  <c:y val="2.20257258814892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0791683852501841E-2"/>
                  <c:y val="3.2285011969472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0208338682890696E-2"/>
                  <c:y val="4.0764872202946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Mode val="edge"/>
                  <c:yMode val="edge"/>
                  <c:x val="0.6210766581559517"/>
                  <c:y val="0.4566473988439306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Mode val="edge"/>
                  <c:yMode val="edge"/>
                  <c:x val="0.71188389517875361"/>
                  <c:y val="0.4436416184971088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Data!$D$3:$H$3</c:f>
              <c:strCache>
                <c:ptCount val="5"/>
                <c:pt idx="0">
                  <c:v>2020</c:v>
                </c:pt>
                <c:pt idx="1">
                  <c:v>2021   (оценка)</c:v>
                </c:pt>
                <c:pt idx="2">
                  <c:v>2022 (прогноз)</c:v>
                </c:pt>
                <c:pt idx="3">
                  <c:v>2023 (прогноз)</c:v>
                </c:pt>
                <c:pt idx="4">
                  <c:v>2024 (прогноз)</c:v>
                </c:pt>
              </c:strCache>
            </c:strRef>
          </c:cat>
          <c:val>
            <c:numRef>
              <c:f>Data!$D$6:$H$6</c:f>
              <c:numCache>
                <c:formatCode>0.0</c:formatCode>
                <c:ptCount val="5"/>
                <c:pt idx="1">
                  <c:v>108.5</c:v>
                </c:pt>
                <c:pt idx="2">
                  <c:v>104.3</c:v>
                </c:pt>
                <c:pt idx="3">
                  <c:v>104</c:v>
                </c:pt>
                <c:pt idx="4">
                  <c:v>103.5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Data!$C$7</c:f>
              <c:strCache>
                <c:ptCount val="1"/>
                <c:pt idx="0">
                  <c:v>валовая продукция сельского хозяйства в сопоставимых ценахх</c:v>
                </c:pt>
              </c:strCache>
            </c:strRef>
          </c:tx>
          <c:spPr>
            <a:ln w="25400">
              <a:solidFill>
                <a:srgbClr val="800000"/>
              </a:solidFill>
              <a:prstDash val="lgDash"/>
            </a:ln>
          </c:spPr>
          <c:marker>
            <c:symbol val="triangle"/>
            <c:size val="5"/>
            <c:spPr>
              <a:solidFill>
                <a:srgbClr val="800000"/>
              </a:solidFill>
              <a:ln>
                <a:solidFill>
                  <a:srgbClr val="800000"/>
                </a:solidFill>
                <a:prstDash val="solid"/>
              </a:ln>
            </c:spPr>
          </c:marker>
          <c:dLbls>
            <c:dLbl>
              <c:idx val="1"/>
              <c:layout>
                <c:manualLayout>
                  <c:x val="-3.295434266642621E-2"/>
                  <c:y val="-2.1358224047617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481321999901633E-2"/>
                  <c:y val="-2.71831942424220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493773999967211E-3"/>
                  <c:y val="-2.3299880779219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958493333115837E-3"/>
                  <c:y val="-7.7666269264062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Data!$D$3:$H$3</c:f>
              <c:strCache>
                <c:ptCount val="5"/>
                <c:pt idx="0">
                  <c:v>2020</c:v>
                </c:pt>
                <c:pt idx="1">
                  <c:v>2021   (оценка)</c:v>
                </c:pt>
                <c:pt idx="2">
                  <c:v>2022 (прогноз)</c:v>
                </c:pt>
                <c:pt idx="3">
                  <c:v>2023 (прогноз)</c:v>
                </c:pt>
                <c:pt idx="4">
                  <c:v>2024 (прогноз)</c:v>
                </c:pt>
              </c:strCache>
            </c:strRef>
          </c:cat>
          <c:val>
            <c:numRef>
              <c:f>Data!$D$7:$H$7</c:f>
              <c:numCache>
                <c:formatCode>0.0</c:formatCode>
                <c:ptCount val="5"/>
                <c:pt idx="1">
                  <c:v>108.5</c:v>
                </c:pt>
                <c:pt idx="2">
                  <c:v>106.4</c:v>
                </c:pt>
                <c:pt idx="3">
                  <c:v>106</c:v>
                </c:pt>
                <c:pt idx="4">
                  <c:v>105.4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019968"/>
        <c:axId val="98034048"/>
      </c:lineChart>
      <c:catAx>
        <c:axId val="9799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9801804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9801804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млн. рублей</a:t>
                </a:r>
              </a:p>
            </c:rich>
          </c:tx>
          <c:layout>
            <c:manualLayout>
              <c:xMode val="edge"/>
              <c:yMode val="edge"/>
              <c:x val="6.278026905829597E-3"/>
              <c:y val="0.4424585438380895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97991680"/>
        <c:crosses val="autoZero"/>
        <c:crossBetween val="between"/>
      </c:valAx>
      <c:catAx>
        <c:axId val="98019968"/>
        <c:scaling>
          <c:orientation val="minMax"/>
        </c:scaling>
        <c:delete val="1"/>
        <c:axPos val="b"/>
        <c:majorTickMark val="out"/>
        <c:minorTickMark val="none"/>
        <c:tickLblPos val="nextTo"/>
        <c:crossAx val="98034048"/>
        <c:crossesAt val="60"/>
        <c:auto val="0"/>
        <c:lblAlgn val="ctr"/>
        <c:lblOffset val="100"/>
        <c:noMultiLvlLbl val="0"/>
      </c:catAx>
      <c:valAx>
        <c:axId val="98034048"/>
        <c:scaling>
          <c:orientation val="minMax"/>
          <c:max val="150"/>
          <c:min val="80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 процентов</a:t>
                </a:r>
              </a:p>
            </c:rich>
          </c:tx>
          <c:layout>
            <c:manualLayout>
              <c:xMode val="edge"/>
              <c:yMode val="edge"/>
              <c:x val="0.95695196732695409"/>
              <c:y val="0.4569837513085430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98019968"/>
        <c:crosses val="max"/>
        <c:crossBetween val="between"/>
      </c:valAx>
      <c:spPr>
        <a:noFill/>
        <a:ln w="25400">
          <a:noFill/>
        </a:ln>
      </c:spPr>
    </c:plotArea>
    <c:legend>
      <c:legendPos val="r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367714181467227"/>
          <c:y val="0.90895953757225434"/>
          <c:w val="0.72645786989630778"/>
          <c:h val="8.815028901734101E-2"/>
        </c:manualLayout>
      </c:layout>
      <c:overlay val="0"/>
      <c:spPr>
        <a:solidFill>
          <a:srgbClr val="FFFFFF"/>
        </a:solidFill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Times New Roman" pitchFamily="18" charset="0"/>
          <a:ea typeface="Tahoma"/>
          <a:cs typeface="Times New Roman" pitchFamily="18" charset="0"/>
        </a:defRPr>
      </a:pPr>
      <a:endParaRPr lang="ru-RU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21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65100"/>
              <a:bevelB w="107950"/>
            </a:sp3d>
          </c:spPr>
          <c:dPt>
            <c:idx val="0"/>
            <c:bubble3D val="0"/>
            <c:explosion val="12"/>
          </c:dPt>
          <c:dPt>
            <c:idx val="2"/>
            <c:bubble3D val="0"/>
            <c:explosion val="12"/>
          </c:dPt>
          <c:val>
            <c:numRef>
              <c:f>Лист1!$B$4:$B$6</c:f>
              <c:numCache>
                <c:formatCode>General</c:formatCode>
                <c:ptCount val="3"/>
                <c:pt idx="0">
                  <c:v>38683.4</c:v>
                </c:pt>
                <c:pt idx="1">
                  <c:v>1312.4</c:v>
                </c:pt>
                <c:pt idx="2">
                  <c:v>33222.300000000003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50800"/>
    </a:sp3d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22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111111111111109E-2"/>
          <c:y val="8.7962962962962965E-2"/>
          <c:w val="0.93888891985774148"/>
          <c:h val="0.91203690546011684"/>
        </c:manualLayout>
      </c:layout>
      <c:pie3DChart>
        <c:varyColors val="1"/>
        <c:ser>
          <c:idx val="0"/>
          <c:order val="0"/>
          <c:tx>
            <c:strRef>
              <c:f>'[диаграмы расходы 2021-2023.xlsx]слайд 9'!$B$1</c:f>
              <c:strCache>
                <c:ptCount val="1"/>
                <c:pt idx="0">
                  <c:v>2022</c:v>
                </c:pt>
              </c:strCache>
            </c:strRef>
          </c:tx>
          <c:explosion val="17"/>
          <c:dPt>
            <c:idx val="0"/>
            <c:bubble3D val="0"/>
            <c:explosion val="0"/>
            <c:spPr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dPt>
            <c:idx val="1"/>
            <c:bubble3D val="0"/>
            <c:spPr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dPt>
          <c:cat>
            <c:strRef>
              <c:f>'[диаграмы расходы 2021-2023.xlsx]слайд 9'!$A$2:$A$3</c:f>
              <c:strCache>
                <c:ptCount val="2"/>
                <c:pt idx="0">
                  <c:v>програмыные</c:v>
                </c:pt>
                <c:pt idx="1">
                  <c:v>непрограммные</c:v>
                </c:pt>
              </c:strCache>
            </c:strRef>
          </c:cat>
          <c:val>
            <c:numRef>
              <c:f>'[диаграмы расходы 2021-2023.xlsx]слайд 9'!$B$2:$B$3</c:f>
              <c:numCache>
                <c:formatCode>0.0</c:formatCode>
                <c:ptCount val="2"/>
                <c:pt idx="0">
                  <c:v>1434.5</c:v>
                </c:pt>
                <c:pt idx="1">
                  <c:v>34.5</c:v>
                </c:pt>
              </c:numCache>
            </c:numRef>
          </c:val>
        </c:ser>
        <c:ser>
          <c:idx val="1"/>
          <c:order val="1"/>
          <c:tx>
            <c:strRef>
              <c:f>Лист3!#REF!</c:f>
              <c:strCache>
                <c:ptCount val="1"/>
                <c:pt idx="0">
                  <c:v>#REF!</c:v>
                </c:pt>
              </c:strCache>
            </c:strRef>
          </c:tx>
          <c:explosion val="25"/>
          <c:cat>
            <c:strRef>
              <c:f>'[диаграмы расходы 2021-2023.xlsx]слайд 9'!$A$2:$A$3</c:f>
              <c:strCache>
                <c:ptCount val="2"/>
                <c:pt idx="0">
                  <c:v>програмыные</c:v>
                </c:pt>
                <c:pt idx="1">
                  <c:v>непрограммные</c:v>
                </c:pt>
              </c:strCache>
            </c:strRef>
          </c:cat>
          <c:val>
            <c:numRef>
              <c:f>Лист3!#REF!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effectLst>
          <a:glow rad="228600">
            <a:schemeClr val="accent5">
              <a:satMod val="175000"/>
              <a:alpha val="40000"/>
            </a:schemeClr>
          </a:glow>
          <a:softEdge rad="673100"/>
        </a:effectLst>
        <a:scene3d>
          <a:camera prst="orthographicFront"/>
          <a:lightRig rig="threePt" dir="t"/>
        </a:scene3d>
        <a:sp3d prstMaterial="plastic"/>
      </c:spPr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7206760224473705E-2"/>
                  <c:y val="-0.401600549752403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905070168355277E-2"/>
                  <c:y val="-0.311689978912313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206760224473625E-2"/>
                  <c:y val="-0.311689978912313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прогроз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#,##0.00</c:formatCode>
                <c:ptCount val="3"/>
                <c:pt idx="0">
                  <c:v>76853.100000000006</c:v>
                </c:pt>
                <c:pt idx="1">
                  <c:v>49922.6</c:v>
                </c:pt>
                <c:pt idx="2">
                  <c:v>50421.3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3092480"/>
        <c:axId val="153094016"/>
        <c:axId val="0"/>
      </c:bar3DChart>
      <c:catAx>
        <c:axId val="153092480"/>
        <c:scaling>
          <c:orientation val="minMax"/>
        </c:scaling>
        <c:delete val="0"/>
        <c:axPos val="b"/>
        <c:majorTickMark val="out"/>
        <c:minorTickMark val="none"/>
        <c:tickLblPos val="nextTo"/>
        <c:crossAx val="153094016"/>
        <c:crosses val="autoZero"/>
        <c:auto val="1"/>
        <c:lblAlgn val="ctr"/>
        <c:lblOffset val="100"/>
        <c:noMultiLvlLbl val="0"/>
      </c:catAx>
      <c:valAx>
        <c:axId val="15309401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0" sourceLinked="1"/>
        <c:majorTickMark val="out"/>
        <c:minorTickMark val="none"/>
        <c:tickLblPos val="nextTo"/>
        <c:crossAx val="15309248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76526.100000000006</c:v>
                </c:pt>
                <c:pt idx="1">
                  <c:v>1392447.0999999999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6829930466685E-17"/>
                  <c:y val="-0.37625449024182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360136240884988E-2"/>
                  <c:y val="-0.205764174350997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360136240884988E-2"/>
                  <c:y val="-0.264553938451283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#,##0.00</c:formatCode>
                <c:ptCount val="3"/>
                <c:pt idx="0">
                  <c:v>67045.100000000006</c:v>
                </c:pt>
                <c:pt idx="1">
                  <c:v>63054.6</c:v>
                </c:pt>
                <c:pt idx="2">
                  <c:v>64355.9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3478656"/>
        <c:axId val="153480192"/>
        <c:axId val="0"/>
      </c:bar3DChart>
      <c:catAx>
        <c:axId val="153478656"/>
        <c:scaling>
          <c:orientation val="minMax"/>
        </c:scaling>
        <c:delete val="0"/>
        <c:axPos val="b"/>
        <c:majorTickMark val="out"/>
        <c:minorTickMark val="none"/>
        <c:tickLblPos val="nextTo"/>
        <c:crossAx val="153480192"/>
        <c:crosses val="autoZero"/>
        <c:auto val="1"/>
        <c:lblAlgn val="ctr"/>
        <c:lblOffset val="100"/>
        <c:noMultiLvlLbl val="0"/>
      </c:catAx>
      <c:valAx>
        <c:axId val="15348019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0" sourceLinked="1"/>
        <c:majorTickMark val="out"/>
        <c:minorTickMark val="none"/>
        <c:tickLblPos val="nextTo"/>
        <c:crossAx val="1534786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numFmt formatCode="0.0%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67.099999999999994</c:v>
                </c:pt>
                <c:pt idx="1">
                  <c:v>1401.8700000000001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Объем финансирования</a:t>
            </a:r>
            <a:endParaRPr lang="ru-RU" sz="1200" dirty="0"/>
          </a:p>
        </c:rich>
      </c:tx>
      <c:layout>
        <c:manualLayout>
          <c:xMode val="edge"/>
          <c:yMode val="edge"/>
          <c:x val="0.29494386987304438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429597269805392E-2"/>
                  <c:y val="-0.2715502456323943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825,</a:t>
                    </a:r>
                    <a:r>
                      <a:rPr lang="ru-RU" dirty="0" smtClean="0"/>
                      <a:t>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0534880178716426E-2"/>
                  <c:y val="-0.362936760559286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6175409705788864E-2"/>
                  <c:y val="-0.350873521118572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825</c:v>
                </c:pt>
                <c:pt idx="1">
                  <c:v>7724.4</c:v>
                </c:pt>
                <c:pt idx="2">
                  <c:v>5636.1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53858816"/>
        <c:axId val="153860352"/>
        <c:axId val="0"/>
      </c:bar3DChart>
      <c:catAx>
        <c:axId val="15385881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3860352"/>
        <c:crosses val="autoZero"/>
        <c:auto val="1"/>
        <c:lblAlgn val="ctr"/>
        <c:lblOffset val="100"/>
        <c:noMultiLvlLbl val="0"/>
      </c:catAx>
      <c:valAx>
        <c:axId val="15386035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3858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explosion val="22"/>
          </c:dPt>
          <c:dLbls>
            <c:dLbl>
              <c:idx val="1"/>
              <c:delete val="1"/>
            </c:dLbl>
            <c:numFmt formatCode="0.00%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0.7</c:v>
                </c:pt>
                <c:pt idx="1">
                  <c:v>1468.27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Лист1!$B$2:$D$2</c:f>
              <c:strCache>
                <c:ptCount val="3"/>
                <c:pt idx="0">
                  <c:v>2022 год прогроз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11597.6</c:v>
                </c:pt>
                <c:pt idx="1">
                  <c:v>11600.2</c:v>
                </c:pt>
                <c:pt idx="2">
                  <c:v>50421.3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3988480"/>
        <c:axId val="153683072"/>
        <c:axId val="0"/>
      </c:bar3DChart>
      <c:catAx>
        <c:axId val="153988480"/>
        <c:scaling>
          <c:orientation val="minMax"/>
        </c:scaling>
        <c:delete val="0"/>
        <c:axPos val="b"/>
        <c:majorTickMark val="out"/>
        <c:minorTickMark val="none"/>
        <c:tickLblPos val="nextTo"/>
        <c:crossAx val="153683072"/>
        <c:crosses val="autoZero"/>
        <c:auto val="1"/>
        <c:lblAlgn val="ctr"/>
        <c:lblOffset val="100"/>
        <c:noMultiLvlLbl val="0"/>
      </c:catAx>
      <c:valAx>
        <c:axId val="15368307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398848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11597.6</c:v>
                </c:pt>
                <c:pt idx="1">
                  <c:v>1457375.5999999999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5701075047742663E-2"/>
          <c:y val="1.7151246418356976E-2"/>
          <c:w val="0.88614429084250568"/>
          <c:h val="0.9327513772944952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00FFCC"/>
            </a:solidFill>
            <a:scene3d>
              <a:camera prst="orthographicFront"/>
              <a:lightRig rig="threePt" dir="t"/>
            </a:scene3d>
            <a:sp3d prstMaterial="dkEdge">
              <a:bevelT w="241300" h="133350"/>
            </a:sp3d>
          </c:spPr>
          <c:invertIfNegative val="0"/>
          <c:dPt>
            <c:idx val="0"/>
            <c:invertIfNegative val="0"/>
            <c:bubble3D val="0"/>
            <c:explosion val="27"/>
            <c:spPr>
              <a:solidFill>
                <a:schemeClr val="tx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 prstMaterial="dkEdge">
                <a:bevelT w="241300" h="13335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 prstMaterial="dkEdge">
                <a:bevelT w="241300" h="133350"/>
              </a:sp3d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 prstMaterial="dkEdge">
                <a:bevelT w="241300" h="133350"/>
              </a:sp3d>
            </c:spPr>
          </c:dPt>
          <c:dLbls>
            <c:dLbl>
              <c:idx val="0"/>
              <c:layout>
                <c:manualLayout>
                  <c:x val="2.9386670370966064E-2"/>
                  <c:y val="-0.11694867692975473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sz="1800" b="1" dirty="0"/>
                      <a:t>Налоговые  доходы 
</a:t>
                    </a:r>
                    <a:r>
                      <a:rPr lang="ru-RU" sz="1800" b="1" dirty="0" smtClean="0"/>
                      <a:t>315,4</a:t>
                    </a:r>
                    <a:endParaRPr lang="ru-RU" sz="1800" b="1" dirty="0"/>
                  </a:p>
                  <a:p>
                    <a:pPr>
                      <a:defRPr sz="2000" b="1"/>
                    </a:pPr>
                    <a:r>
                      <a:rPr lang="ru-RU" sz="1800" b="1" dirty="0"/>
                      <a:t>  (</a:t>
                    </a:r>
                    <a:r>
                      <a:rPr lang="ru-RU" sz="1800" b="1" dirty="0" smtClean="0"/>
                      <a:t>21,5%)</a:t>
                    </a:r>
                    <a:endParaRPr lang="ru-RU" sz="2000" b="1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031208722650384E-2"/>
                  <c:y val="-0.11721877604239529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b="1" dirty="0"/>
                      <a:t>Неналоговые доходы </a:t>
                    </a:r>
                    <a:endParaRPr lang="ru-RU" sz="1800" b="1" dirty="0" smtClean="0"/>
                  </a:p>
                  <a:p>
                    <a:pPr>
                      <a:defRPr sz="1800" b="1"/>
                    </a:pPr>
                    <a:r>
                      <a:rPr lang="ru-RU" sz="1800" b="1" dirty="0" smtClean="0"/>
                      <a:t>13,4</a:t>
                    </a:r>
                    <a:r>
                      <a:rPr lang="ru-RU" sz="1800" b="1" dirty="0"/>
                      <a:t>
</a:t>
                    </a:r>
                    <a:r>
                      <a:rPr lang="ru-RU" sz="1800" b="1" dirty="0" smtClean="0"/>
                      <a:t>(0,9%)</a:t>
                    </a:r>
                    <a:endParaRPr lang="ru-RU" sz="1800" b="1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delet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'Таблица (2)'!$A$3:$A$5</c:f>
              <c:strCache>
                <c:ptCount val="3"/>
                <c:pt idx="0">
                  <c:v>Налоговые  доходы </c:v>
                </c:pt>
                <c:pt idx="1">
                  <c:v>неналоговые доходы</c:v>
                </c:pt>
                <c:pt idx="2">
                  <c:v>Межбюджетные трансферты</c:v>
                </c:pt>
              </c:strCache>
            </c:strRef>
          </c:cat>
          <c:val>
            <c:numRef>
              <c:f>'Таблица (2)'!$B$3:$B$5</c:f>
              <c:numCache>
                <c:formatCode>General</c:formatCode>
                <c:ptCount val="3"/>
                <c:pt idx="0">
                  <c:v>286178.40000000002</c:v>
                </c:pt>
                <c:pt idx="1">
                  <c:v>12983.2</c:v>
                </c:pt>
                <c:pt idx="2">
                  <c:v>1005726.4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gapDepth val="57"/>
        <c:shape val="cylinder"/>
        <c:axId val="100823808"/>
        <c:axId val="100825344"/>
        <c:axId val="0"/>
      </c:bar3DChart>
      <c:catAx>
        <c:axId val="100823808"/>
        <c:scaling>
          <c:orientation val="minMax"/>
        </c:scaling>
        <c:delete val="1"/>
        <c:axPos val="b"/>
        <c:majorTickMark val="out"/>
        <c:minorTickMark val="none"/>
        <c:tickLblPos val="nextTo"/>
        <c:crossAx val="100825344"/>
        <c:crosses val="autoZero"/>
        <c:auto val="1"/>
        <c:lblAlgn val="ctr"/>
        <c:lblOffset val="100"/>
        <c:noMultiLvlLbl val="0"/>
      </c:catAx>
      <c:valAx>
        <c:axId val="1008253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082380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Объем финансирования</a:t>
            </a:r>
            <a:endParaRPr lang="ru-RU" sz="1200" dirty="0"/>
          </a:p>
        </c:rich>
      </c:tx>
      <c:layout>
        <c:manualLayout>
          <c:xMode val="edge"/>
          <c:yMode val="edge"/>
          <c:x val="0.29494386987304438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429682055529181E-2"/>
                  <c:y val="-0.321941411271763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0534953187019628E-2"/>
                  <c:y val="-0.167670854032091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158487440789408E-2"/>
                  <c:y val="-0.187102226736711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830</c:v>
                </c:pt>
                <c:pt idx="1">
                  <c:v>300</c:v>
                </c:pt>
                <c:pt idx="2">
                  <c:v>218.7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54060672"/>
        <c:axId val="154062208"/>
        <c:axId val="0"/>
      </c:bar3DChart>
      <c:catAx>
        <c:axId val="15406067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4062208"/>
        <c:crosses val="autoZero"/>
        <c:auto val="1"/>
        <c:lblAlgn val="ctr"/>
        <c:lblOffset val="100"/>
        <c:noMultiLvlLbl val="0"/>
      </c:catAx>
      <c:valAx>
        <c:axId val="154062208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4060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dirty="0" smtClean="0"/>
                      <a:t>0,05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numFmt formatCode="0.0%" sourceLinked="0"/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67.099999999999994</c:v>
                </c:pt>
                <c:pt idx="1">
                  <c:v>1401.8700000000001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 dirty="0" smtClean="0"/>
              <a:t>Объем финансирования</a:t>
            </a:r>
            <a:endParaRPr lang="ru-RU" sz="1200" dirty="0"/>
          </a:p>
        </c:rich>
      </c:tx>
      <c:layout>
        <c:manualLayout>
          <c:xMode val="edge"/>
          <c:yMode val="edge"/>
          <c:x val="0.29494386987304438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429597269805392E-2"/>
                  <c:y val="-0.271550245632394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0534880178716426E-2"/>
                  <c:y val="-0.362936760559286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6175409705788864E-2"/>
                  <c:y val="-0.350873521118572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6157</c:v>
                </c:pt>
                <c:pt idx="1">
                  <c:v>4925.6000000000004</c:v>
                </c:pt>
                <c:pt idx="2">
                  <c:v>4925.6000000000004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54660864"/>
        <c:axId val="154662400"/>
        <c:axId val="0"/>
      </c:bar3DChart>
      <c:catAx>
        <c:axId val="15466086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4662400"/>
        <c:crosses val="autoZero"/>
        <c:auto val="1"/>
        <c:lblAlgn val="ctr"/>
        <c:lblOffset val="100"/>
        <c:noMultiLvlLbl val="0"/>
      </c:catAx>
      <c:valAx>
        <c:axId val="154662400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466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dirty="0" smtClean="0"/>
                      <a:t>0,</a:t>
                    </a:r>
                    <a:r>
                      <a:rPr lang="en-US" dirty="0" smtClean="0"/>
                      <a:t>4%</a:t>
                    </a:r>
                    <a:endParaRPr lang="en-US" dirty="0"/>
                  </a:p>
                </c:rich>
              </c:tx>
              <c:numFmt formatCode="0.0%" sourceLinked="0"/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67.099999999999994</c:v>
                </c:pt>
                <c:pt idx="1">
                  <c:v>1401.8700000000001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318590617302682E-2"/>
          <c:y val="6.593441861606629E-2"/>
          <c:w val="0.90536281876539459"/>
          <c:h val="0.74071820847169967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Лист1!$B$2:$D$2</c:f>
              <c:strCache>
                <c:ptCount val="3"/>
                <c:pt idx="0">
                  <c:v>2022 год прогроз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102.05</c:v>
                </c:pt>
                <c:pt idx="1">
                  <c:v>60.75</c:v>
                </c:pt>
                <c:pt idx="2">
                  <c:v>61.690000000000005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4524288"/>
        <c:axId val="155005312"/>
        <c:axId val="0"/>
      </c:bar3DChart>
      <c:catAx>
        <c:axId val="154524288"/>
        <c:scaling>
          <c:orientation val="minMax"/>
        </c:scaling>
        <c:delete val="0"/>
        <c:axPos val="b"/>
        <c:majorTickMark val="out"/>
        <c:minorTickMark val="none"/>
        <c:tickLblPos val="nextTo"/>
        <c:crossAx val="155005312"/>
        <c:crosses val="autoZero"/>
        <c:auto val="1"/>
        <c:lblAlgn val="ctr"/>
        <c:lblOffset val="100"/>
        <c:noMultiLvlLbl val="0"/>
      </c:catAx>
      <c:valAx>
        <c:axId val="1550053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15452428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  <c:userShapes r:id="rId3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8.9511935780720378E-2"/>
                  <c:y val="-6.944032967530357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10.768000000000001</c:v>
                </c:pt>
                <c:pt idx="1">
                  <c:v>1458.202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600"/>
      </a:pPr>
      <a:endParaRPr lang="ru-RU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>
              <a:gsLst>
                <a:gs pos="0">
                  <a:schemeClr val="accent1">
                    <a:lumMod val="95000"/>
                  </a:schemeClr>
                </a:gs>
                <a:gs pos="100000">
                  <a:schemeClr val="accent1">
                    <a:shade val="82000"/>
                    <a:satMod val="125000"/>
                    <a:lumMod val="7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2905070168355298E-2"/>
                  <c:y val="-0.233767484184235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033801122368525E-3"/>
                  <c:y val="-0.299701902800301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810140336710478E-2"/>
                  <c:y val="-0.35964228336036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284918.7</c:v>
                </c:pt>
                <c:pt idx="1">
                  <c:v>292997.3</c:v>
                </c:pt>
                <c:pt idx="2">
                  <c:v>302086.5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26-41DC-849C-CC6D20322B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4905600"/>
        <c:axId val="154940160"/>
        <c:axId val="0"/>
      </c:bar3DChart>
      <c:catAx>
        <c:axId val="1549056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940160"/>
        <c:crosses val="autoZero"/>
        <c:auto val="1"/>
        <c:lblAlgn val="ctr"/>
        <c:lblOffset val="100"/>
        <c:noMultiLvlLbl val="0"/>
      </c:catAx>
      <c:valAx>
        <c:axId val="1549401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490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1.1084067179118463E-2"/>
                  <c:y val="-0.33694970106202193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276.08</c:v>
                </c:pt>
                <c:pt idx="1">
                  <c:v>1192.8900000000001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508450280592128E-2"/>
          <c:y val="6.593441861606629E-2"/>
          <c:w val="0.90536281876539459"/>
          <c:h val="0.71074801819166955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654670.4</c:v>
                </c:pt>
                <c:pt idx="1">
                  <c:v>839303.7</c:v>
                </c:pt>
                <c:pt idx="2">
                  <c:v>1067717.5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5559808"/>
        <c:axId val="155561344"/>
        <c:axId val="0"/>
      </c:bar3DChart>
      <c:catAx>
        <c:axId val="155559808"/>
        <c:scaling>
          <c:orientation val="minMax"/>
        </c:scaling>
        <c:delete val="0"/>
        <c:axPos val="b"/>
        <c:majorTickMark val="out"/>
        <c:minorTickMark val="none"/>
        <c:tickLblPos val="nextTo"/>
        <c:crossAx val="155561344"/>
        <c:crosses val="autoZero"/>
        <c:auto val="1"/>
        <c:lblAlgn val="ctr"/>
        <c:lblOffset val="100"/>
        <c:noMultiLvlLbl val="0"/>
      </c:catAx>
      <c:valAx>
        <c:axId val="1555613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155559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654670</c:v>
                </c:pt>
                <c:pt idx="1">
                  <c:v>814303.2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273096348096347"/>
          <c:y val="6.9733773274618965E-2"/>
          <c:w val="0.60038238448184944"/>
          <c:h val="0.76759058289022231"/>
        </c:manualLayout>
      </c:layout>
      <c:bar3D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323850"/>
              <a:bevelB w="889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33CCFF"/>
              </a:solidFill>
              <a:scene3d>
                <a:camera prst="orthographicFront"/>
                <a:lightRig rig="threePt" dir="t"/>
              </a:scene3d>
              <a:sp3d>
                <a:bevelT w="323850"/>
                <a:bevelB w="88900"/>
              </a:sp3d>
            </c:spPr>
          </c:dPt>
          <c:dPt>
            <c:idx val="1"/>
            <c:invertIfNegative val="0"/>
            <c:bubble3D val="0"/>
            <c:spPr>
              <a:solidFill>
                <a:srgbClr val="9933FF"/>
              </a:solidFill>
              <a:scene3d>
                <a:camera prst="orthographicFront"/>
                <a:lightRig rig="threePt" dir="t"/>
              </a:scene3d>
              <a:sp3d>
                <a:bevelT w="323850"/>
                <a:bevelB w="88900"/>
              </a:sp3d>
            </c:spPr>
          </c:dPt>
          <c:dPt>
            <c:idx val="2"/>
            <c:invertIfNegative val="0"/>
            <c:bubble3D val="0"/>
            <c:spPr>
              <a:solidFill>
                <a:srgbClr val="FF00FF"/>
              </a:solidFill>
              <a:scene3d>
                <a:camera prst="orthographicFront"/>
                <a:lightRig rig="threePt" dir="t"/>
              </a:scene3d>
              <a:sp3d>
                <a:bevelT w="323850"/>
                <a:bevelB w="88900"/>
              </a:sp3d>
            </c:spPr>
          </c:dPt>
          <c:dPt>
            <c:idx val="3"/>
            <c:invertIfNegative val="0"/>
            <c:bubble3D val="0"/>
            <c:spPr>
              <a:solidFill>
                <a:srgbClr val="00FF00"/>
              </a:solidFill>
              <a:scene3d>
                <a:camera prst="orthographicFront"/>
                <a:lightRig rig="threePt" dir="t"/>
              </a:scene3d>
              <a:sp3d>
                <a:bevelT w="323850"/>
                <a:bevelB w="88900"/>
              </a:sp3d>
            </c:spPr>
          </c:dPt>
          <c:dLbls>
            <c:dLbl>
              <c:idx val="0"/>
              <c:layout>
                <c:manualLayout>
                  <c:x val="1.764015151515156E-2"/>
                  <c:y val="-6.1946306209392503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81,2 %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620502563940404E-2"/>
                  <c:y val="-0.1034781128961235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7,8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822168739004417E-2"/>
                  <c:y val="-9.2511036367458485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6,9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119153203564773E-2"/>
                  <c:y val="-7.9240789888585239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4,1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9077883021741019E-2"/>
                  <c:y val="-8.9810017271157172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2,2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893311930618579E-3"/>
                  <c:y val="-8.5204375359815773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2,4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9699097556058433E-2"/>
                  <c:y val="-8.0598733448474374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0,2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533020153293129E-2"/>
                  <c:y val="-8.2901554404145081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/>
                      <a:t>2,6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'Диаграмма 2022 III вар'!$A$5:$A$9</c:f>
              <c:strCache>
                <c:ptCount val="4"/>
                <c:pt idx="0">
                  <c:v>Налог на доходы  физичеких лиц</c:v>
                </c:pt>
                <c:pt idx="1">
                  <c:v>Акцизы на нефтепродукты</c:v>
                </c:pt>
                <c:pt idx="2">
                  <c:v>Налог, взимаемый в связи с применением упрощенной системой налогообложения</c:v>
                </c:pt>
                <c:pt idx="3">
                  <c:v>Прочие налоговые доходы</c:v>
                </c:pt>
              </c:strCache>
            </c:strRef>
          </c:cat>
          <c:val>
            <c:numRef>
              <c:f>'Диаграмма 2022 III вар'!$B$5:$B$9</c:f>
              <c:numCache>
                <c:formatCode>0.0</c:formatCode>
                <c:ptCount val="4"/>
                <c:pt idx="0" formatCode="General">
                  <c:v>256116.8</c:v>
                </c:pt>
                <c:pt idx="1">
                  <c:v>24656.3</c:v>
                </c:pt>
                <c:pt idx="2">
                  <c:v>21617.599999999999</c:v>
                </c:pt>
                <c:pt idx="3">
                  <c:v>12990.6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26"/>
        <c:shape val="cylinder"/>
        <c:axId val="151147648"/>
        <c:axId val="151149184"/>
        <c:axId val="0"/>
      </c:bar3DChart>
      <c:catAx>
        <c:axId val="151147648"/>
        <c:scaling>
          <c:orientation val="minMax"/>
        </c:scaling>
        <c:delete val="1"/>
        <c:axPos val="b"/>
        <c:majorTickMark val="out"/>
        <c:minorTickMark val="none"/>
        <c:tickLblPos val="nextTo"/>
        <c:crossAx val="151149184"/>
        <c:crosses val="autoZero"/>
        <c:auto val="1"/>
        <c:lblAlgn val="ctr"/>
        <c:lblOffset val="100"/>
        <c:noMultiLvlLbl val="0"/>
      </c:catAx>
      <c:valAx>
        <c:axId val="1511491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147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215486121509843"/>
          <c:y val="0.1144476686933775"/>
          <c:w val="0.26764709315712099"/>
          <c:h val="0.68741636030340059"/>
        </c:manualLayout>
      </c:layout>
      <c:overlay val="0"/>
      <c:txPr>
        <a:bodyPr/>
        <a:lstStyle/>
        <a:p>
          <a:pPr rtl="0">
            <a:defRPr sz="16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  <a:sp3d>
      <a:bevelB h="6350"/>
    </a:sp3d>
  </c:sp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508450280592131E-2"/>
          <c:y val="6.5934418616066304E-2"/>
          <c:w val="0.90536281876539459"/>
          <c:h val="0.71074801819166966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745</c:v>
                </c:pt>
                <c:pt idx="1">
                  <c:v>265</c:v>
                </c:pt>
                <c:pt idx="2">
                  <c:v>265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6124288"/>
        <c:axId val="156125824"/>
        <c:axId val="0"/>
      </c:bar3DChart>
      <c:catAx>
        <c:axId val="156124288"/>
        <c:scaling>
          <c:orientation val="minMax"/>
        </c:scaling>
        <c:delete val="0"/>
        <c:axPos val="b"/>
        <c:majorTickMark val="out"/>
        <c:minorTickMark val="none"/>
        <c:tickLblPos val="nextTo"/>
        <c:crossAx val="156125824"/>
        <c:crosses val="autoZero"/>
        <c:auto val="1"/>
        <c:lblAlgn val="ctr"/>
        <c:lblOffset val="100"/>
        <c:noMultiLvlLbl val="0"/>
      </c:catAx>
      <c:valAx>
        <c:axId val="1561258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1561242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76526.100000000006</c:v>
                </c:pt>
                <c:pt idx="1">
                  <c:v>1392447.0999999999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318590617302682E-2"/>
          <c:y val="6.593441861606629E-2"/>
          <c:w val="0.90536281876539459"/>
          <c:h val="0.74071820847169967"/>
        </c:manualLayout>
      </c:layout>
      <c:bar3DChart>
        <c:barDir val="col"/>
        <c:grouping val="percent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1.2905070168355277E-2"/>
                  <c:y val="-0.395606511696397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401600549752403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6033801122367727E-3"/>
                  <c:y val="-0.395606511696397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1935</c:v>
                </c:pt>
                <c:pt idx="1">
                  <c:v>1905</c:v>
                </c:pt>
                <c:pt idx="2">
                  <c:v>1905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5989504"/>
        <c:axId val="155991040"/>
        <c:axId val="0"/>
      </c:bar3DChart>
      <c:catAx>
        <c:axId val="155989504"/>
        <c:scaling>
          <c:orientation val="minMax"/>
        </c:scaling>
        <c:delete val="0"/>
        <c:axPos val="b"/>
        <c:majorTickMark val="out"/>
        <c:minorTickMark val="none"/>
        <c:tickLblPos val="nextTo"/>
        <c:crossAx val="155991040"/>
        <c:crosses val="autoZero"/>
        <c:auto val="1"/>
        <c:lblAlgn val="ctr"/>
        <c:lblOffset val="100"/>
        <c:noMultiLvlLbl val="0"/>
      </c:catAx>
      <c:valAx>
        <c:axId val="1559910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one"/>
        <c:crossAx val="15598950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8.9511935780720378E-2"/>
                  <c:y val="-6.944032967530357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10.768000000000001</c:v>
                </c:pt>
                <c:pt idx="1">
                  <c:v>1458.202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600"/>
      </a:pPr>
      <a:endParaRPr lang="ru-RU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620280673421108E-2"/>
          <c:y val="8.3916532784084369E-2"/>
          <c:w val="0.90536281876539459"/>
          <c:h val="0.71074801819166955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7.3128730954013232E-2"/>
                  <c:y val="-0.33566613113633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441352044894741E-2"/>
                  <c:y val="-0.329672093080331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3016900561184263E-3"/>
                  <c:y val="-0.281719788632283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#,##0.0</c:formatCode>
                <c:ptCount val="3"/>
                <c:pt idx="0">
                  <c:v>102170.6</c:v>
                </c:pt>
                <c:pt idx="1">
                  <c:v>121185.1</c:v>
                </c:pt>
                <c:pt idx="2">
                  <c:v>63303.3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55-4642-B668-6C9C45C7E1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6619904"/>
        <c:axId val="156621440"/>
        <c:axId val="0"/>
      </c:bar3DChart>
      <c:catAx>
        <c:axId val="156619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6621440"/>
        <c:crosses val="autoZero"/>
        <c:auto val="1"/>
        <c:lblAlgn val="ctr"/>
        <c:lblOffset val="100"/>
        <c:noMultiLvlLbl val="0"/>
      </c:catAx>
      <c:valAx>
        <c:axId val="1566214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" sourceLinked="1"/>
        <c:majorTickMark val="out"/>
        <c:minorTickMark val="none"/>
        <c:tickLblPos val="none"/>
        <c:crossAx val="15661990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numFmt formatCode="0.0%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100325</c:v>
                </c:pt>
                <c:pt idx="1">
                  <c:v>1368648.2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-0.352738584601710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206760224473705E-2"/>
                  <c:y val="-0.314945164822956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508450280592128E-2"/>
                  <c:y val="-0.283450648340660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39048.9</c:v>
                </c:pt>
                <c:pt idx="1">
                  <c:v>25033.200000000001</c:v>
                </c:pt>
                <c:pt idx="2">
                  <c:v>24810.6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55-4642-B668-6C9C45C7E1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6742016"/>
        <c:axId val="156743552"/>
        <c:axId val="0"/>
      </c:bar3DChart>
      <c:catAx>
        <c:axId val="156742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6743552"/>
        <c:crosses val="autoZero"/>
        <c:auto val="1"/>
        <c:lblAlgn val="ctr"/>
        <c:lblOffset val="100"/>
        <c:noMultiLvlLbl val="0"/>
      </c:catAx>
      <c:valAx>
        <c:axId val="15674355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1567420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numFmt formatCode="0.0%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39048.9</c:v>
                </c:pt>
                <c:pt idx="1">
                  <c:v>1429924.3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8091944032362441E-2"/>
                  <c:y val="-0.32082288147103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329672093080331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508450280592051E-2"/>
                  <c:y val="-0.215785370016216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прогроз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#,##0.00</c:formatCode>
                <c:ptCount val="3"/>
                <c:pt idx="0">
                  <c:v>20843</c:v>
                </c:pt>
                <c:pt idx="1">
                  <c:v>22401.599999999999</c:v>
                </c:pt>
                <c:pt idx="2">
                  <c:v>19531.5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A55-4642-B668-6C9C45C7E1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7025408"/>
        <c:axId val="157026944"/>
        <c:axId val="0"/>
      </c:bar3DChart>
      <c:catAx>
        <c:axId val="1570254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57026944"/>
        <c:crosses val="autoZero"/>
        <c:auto val="1"/>
        <c:lblAlgn val="ctr"/>
        <c:lblOffset val="100"/>
        <c:noMultiLvlLbl val="0"/>
      </c:catAx>
      <c:valAx>
        <c:axId val="1570269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0" sourceLinked="1"/>
        <c:majorTickMark val="out"/>
        <c:minorTickMark val="none"/>
        <c:tickLblPos val="none"/>
        <c:crossAx val="1570254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100325</c:v>
                </c:pt>
                <c:pt idx="1">
                  <c:v>1368648.2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20"/>
      <c:rAngAx val="0"/>
      <c:perspective val="50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>
        <c:manualLayout>
          <c:layoutTarget val="inner"/>
          <c:xMode val="edge"/>
          <c:yMode val="edge"/>
          <c:x val="6.8018146327585571E-2"/>
          <c:y val="7.8173716657510828E-2"/>
          <c:w val="0.60038238448184944"/>
          <c:h val="0.76759058289022231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gapDepth val="122"/>
        <c:shape val="cylinder"/>
        <c:axId val="151107840"/>
        <c:axId val="151109632"/>
        <c:axId val="0"/>
      </c:bar3DChart>
      <c:catAx>
        <c:axId val="151107840"/>
        <c:scaling>
          <c:orientation val="minMax"/>
        </c:scaling>
        <c:delete val="1"/>
        <c:axPos val="b"/>
        <c:majorTickMark val="out"/>
        <c:minorTickMark val="none"/>
        <c:tickLblPos val="nextTo"/>
        <c:crossAx val="151109632"/>
        <c:crosses val="autoZero"/>
        <c:auto val="1"/>
        <c:lblAlgn val="ctr"/>
        <c:lblOffset val="100"/>
        <c:noMultiLvlLbl val="0"/>
      </c:catAx>
      <c:valAx>
        <c:axId val="151109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107840"/>
        <c:crosses val="autoZero"/>
        <c:crossBetween val="between"/>
      </c:valAx>
    </c:plotArea>
    <c:legend>
      <c:legendPos val="r"/>
      <c:overlay val="0"/>
      <c:txPr>
        <a:bodyPr/>
        <a:lstStyle/>
        <a:p>
          <a:pPr rtl="0">
            <a:defRPr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  <a:sp3d>
      <a:bevelT w="6350"/>
    </a:sp3d>
  </c:spPr>
  <c:externalData r:id="rId1">
    <c:autoUpdate val="0"/>
  </c:externalData>
  <c:userShapes r:id="rId2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3.1333306194249226E-2"/>
                  <c:y val="-0.409056283545374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9166632742811533E-3"/>
                  <c:y val="-0.245755560296247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8333265485623065E-3"/>
                  <c:y val="-0.245755560296247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 formatCode="#,##0.00">
                  <c:v>100650.7</c:v>
                </c:pt>
                <c:pt idx="1">
                  <c:v>60751.4</c:v>
                </c:pt>
                <c:pt idx="2">
                  <c:v>61689.4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7836800"/>
        <c:axId val="157838336"/>
        <c:axId val="0"/>
      </c:bar3DChart>
      <c:catAx>
        <c:axId val="157836800"/>
        <c:scaling>
          <c:orientation val="minMax"/>
        </c:scaling>
        <c:delete val="0"/>
        <c:axPos val="b"/>
        <c:majorTickMark val="out"/>
        <c:minorTickMark val="none"/>
        <c:tickLblPos val="nextTo"/>
        <c:crossAx val="157838336"/>
        <c:crosses val="autoZero"/>
        <c:auto val="1"/>
        <c:lblAlgn val="ctr"/>
        <c:lblOffset val="100"/>
        <c:noMultiLvlLbl val="0"/>
      </c:catAx>
      <c:valAx>
        <c:axId val="1578383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0" sourceLinked="1"/>
        <c:majorTickMark val="out"/>
        <c:minorTickMark val="none"/>
        <c:tickLblPos val="nextTo"/>
        <c:crossAx val="15783680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  <c:userShapes r:id="rId3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102.05</c:v>
                </c:pt>
                <c:pt idx="1">
                  <c:v>1366.92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1749989822843461E-2"/>
                  <c:y val="-0.341660169192343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583316371405767E-2"/>
                  <c:y val="-0.38961247364039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666653097124613E-2"/>
                  <c:y val="-0.38961247364039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8457</c:v>
                </c:pt>
                <c:pt idx="1">
                  <c:v>7534.3</c:v>
                </c:pt>
                <c:pt idx="2">
                  <c:v>7531.7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7709824"/>
        <c:axId val="157711360"/>
        <c:axId val="0"/>
      </c:bar3DChart>
      <c:catAx>
        <c:axId val="157709824"/>
        <c:scaling>
          <c:orientation val="minMax"/>
        </c:scaling>
        <c:delete val="0"/>
        <c:axPos val="b"/>
        <c:majorTickMark val="out"/>
        <c:minorTickMark val="none"/>
        <c:tickLblPos val="nextTo"/>
        <c:crossAx val="157711360"/>
        <c:crosses val="autoZero"/>
        <c:auto val="1"/>
        <c:lblAlgn val="ctr"/>
        <c:lblOffset val="100"/>
        <c:noMultiLvlLbl val="0"/>
      </c:catAx>
      <c:valAx>
        <c:axId val="1577113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770982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30</c:v>
                </c:pt>
                <c:pt idx="1">
                  <c:v>1438.97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0.80798953625035819"/>
                  <c:y val="-0.4146877882234915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ru-RU" sz="1200" b="1" dirty="0" smtClean="0"/>
                      <a:t>2,5%</a:t>
                    </a:r>
                    <a:endParaRPr lang="en-US" sz="12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76526.100000000006</c:v>
                </c:pt>
                <c:pt idx="1">
                  <c:v>1392447.0999999999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508450280592131E-2"/>
          <c:y val="6.5934418616066304E-2"/>
          <c:w val="0.90536281876539459"/>
          <c:h val="0.71074801819166966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3.3871575245026975E-7"/>
                  <c:y val="-0.19180921779219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206760224473705E-2"/>
                  <c:y val="-0.2037972939042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033801122368525E-3"/>
                  <c:y val="-0.23376748418423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#,##0.00</c:formatCode>
                <c:ptCount val="3"/>
                <c:pt idx="0">
                  <c:v>45157</c:v>
                </c:pt>
                <c:pt idx="1">
                  <c:v>43032.4</c:v>
                </c:pt>
                <c:pt idx="2" formatCode="General">
                  <c:v>43527.3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8367104"/>
        <c:axId val="158405760"/>
        <c:axId val="0"/>
      </c:bar3DChart>
      <c:catAx>
        <c:axId val="158367104"/>
        <c:scaling>
          <c:orientation val="minMax"/>
        </c:scaling>
        <c:delete val="0"/>
        <c:axPos val="b"/>
        <c:majorTickMark val="out"/>
        <c:minorTickMark val="none"/>
        <c:tickLblPos val="nextTo"/>
        <c:crossAx val="158405760"/>
        <c:crosses val="autoZero"/>
        <c:auto val="1"/>
        <c:lblAlgn val="ctr"/>
        <c:lblOffset val="100"/>
        <c:noMultiLvlLbl val="0"/>
      </c:catAx>
      <c:valAx>
        <c:axId val="15840576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.00" sourceLinked="1"/>
        <c:majorTickMark val="out"/>
        <c:minorTickMark val="none"/>
        <c:tickLblPos val="none"/>
        <c:crossAx val="15836710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60"/>
      <c:rAngAx val="0"/>
      <c:perspective val="20"/>
    </c:view3D>
    <c:floor>
      <c:thickness val="0"/>
      <c:spPr>
        <a:solidFill>
          <a:srgbClr val="D9D9D9"/>
        </a:solidFill>
        <a:ln>
          <a:noFill/>
        </a:ln>
      </c:spPr>
    </c:floor>
    <c:sideWall>
      <c:thickness val="0"/>
      <c:spPr>
        <a:solidFill>
          <a:srgbClr val="D9D9D9"/>
        </a:solidFill>
        <a:ln>
          <a:noFill/>
        </a:ln>
      </c:spPr>
    </c:sideWall>
    <c:backWall>
      <c:thickness val="0"/>
      <c:spPr>
        <a:solidFill>
          <a:srgbClr val="D9D9D9"/>
        </a:solidFill>
        <a:ln>
          <a:noFill/>
        </a:ln>
      </c:spPr>
    </c:backWall>
    <c:plotArea>
      <c:layout/>
      <c:pie3DChart>
        <c:varyColors val="1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C0504D"/>
              </a:solidFill>
              <a:ln>
                <a:noFill/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</c:dLbl>
            <c:dLbl>
              <c:idx val="1"/>
              <c:spPr/>
              <c:txPr>
                <a:bodyPr/>
                <a:lstStyle/>
                <a:p>
                  <a:pPr>
                    <a:defRPr sz="1000" b="0" strike="noStrike" spc="-1">
                      <a:solidFill>
                        <a:srgbClr val="000000"/>
                      </a:solidFill>
                      <a:latin typeface="Calibri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1"/>
            </c:dLbl>
            <c:txPr>
              <a:bodyPr/>
              <a:lstStyle/>
              <a:p>
                <a:pPr>
                  <a:defRPr sz="1000" b="0" strike="noStrike" spc="-1">
                    <a:solidFill>
                      <a:srgbClr val="000000"/>
                    </a:solidFill>
                    <a:latin typeface="Calibri"/>
                    <a:ea typeface="Arial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102.05</c:v>
                </c:pt>
                <c:pt idx="1">
                  <c:v>1366.92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1"/>
  </c:chart>
  <c:spPr>
    <a:noFill/>
    <a:ln w="9360">
      <a:noFill/>
      <a:round/>
    </a:ln>
  </c:spPr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294745549671839E-2"/>
          <c:y val="7.1928456672072316E-2"/>
          <c:w val="0.92741050890065635"/>
          <c:h val="0.71074801819166955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-7.9188535744738567E-2"/>
                  <c:y val="-0.197803255848198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182099337965135E-2"/>
                  <c:y val="-0.233767484184235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265800165339841E-2"/>
                  <c:y val="-0.233767484184235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356</c:v>
                </c:pt>
                <c:pt idx="1">
                  <c:v>355</c:v>
                </c:pt>
                <c:pt idx="2">
                  <c:v>355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8523392"/>
        <c:axId val="158524928"/>
        <c:axId val="0"/>
      </c:bar3DChart>
      <c:catAx>
        <c:axId val="158523392"/>
        <c:scaling>
          <c:orientation val="minMax"/>
        </c:scaling>
        <c:delete val="0"/>
        <c:axPos val="b"/>
        <c:majorTickMark val="out"/>
        <c:minorTickMark val="none"/>
        <c:tickLblPos val="nextTo"/>
        <c:crossAx val="158524928"/>
        <c:crosses val="autoZero"/>
        <c:auto val="1"/>
        <c:lblAlgn val="ctr"/>
        <c:lblOffset val="100"/>
        <c:noMultiLvlLbl val="0"/>
      </c:catAx>
      <c:valAx>
        <c:axId val="15852492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523392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-0.38961247364039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583316371405767E-2"/>
                  <c:y val="-0.38961247364039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666653097124613E-2"/>
                  <c:y val="-0.389612473640391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30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8806784"/>
        <c:axId val="158808320"/>
        <c:axId val="0"/>
      </c:bar3DChart>
      <c:catAx>
        <c:axId val="158806784"/>
        <c:scaling>
          <c:orientation val="minMax"/>
        </c:scaling>
        <c:delete val="0"/>
        <c:axPos val="b"/>
        <c:majorTickMark val="out"/>
        <c:minorTickMark val="none"/>
        <c:tickLblPos val="nextTo"/>
        <c:crossAx val="158808320"/>
        <c:crosses val="autoZero"/>
        <c:auto val="1"/>
        <c:lblAlgn val="ctr"/>
        <c:lblOffset val="100"/>
        <c:noMultiLvlLbl val="0"/>
      </c:catAx>
      <c:valAx>
        <c:axId val="15880832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80678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107950"/>
      <a:bevelB h="19050"/>
    </a:sp3d>
  </c:spPr>
  <c:externalData r:id="rId2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val>
            <c:numRef>
              <c:f>Лист1!$B$9:$B$10</c:f>
              <c:numCache>
                <c:formatCode>General</c:formatCode>
                <c:ptCount val="2"/>
                <c:pt idx="0">
                  <c:v>30</c:v>
                </c:pt>
                <c:pt idx="1">
                  <c:v>1438.97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445056093652005E-4"/>
          <c:y val="0.16264560719517157"/>
          <c:w val="0.52157892503621806"/>
          <c:h val="0.74380712571918561"/>
        </c:manualLayout>
      </c:layout>
      <c:bar3DChart>
        <c:barDir val="col"/>
        <c:grouping val="clustered"/>
        <c:varyColors val="0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52400"/>
              <a:bevelB w="8255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6699FF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Pt>
            <c:idx val="1"/>
            <c:invertIfNegative val="0"/>
            <c:bubble3D val="0"/>
            <c:spPr>
              <a:solidFill>
                <a:srgbClr val="FF00FF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Pt>
            <c:idx val="2"/>
            <c:invertIfNegative val="0"/>
            <c:bubble3D val="0"/>
            <c:spPr>
              <a:solidFill>
                <a:srgbClr val="66FF66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Pt>
            <c:idx val="3"/>
            <c:invertIfNegative val="0"/>
            <c:bubble3D val="0"/>
            <c:spPr>
              <a:solidFill>
                <a:srgbClr val="FF5050"/>
              </a:solidFill>
              <a:scene3d>
                <a:camera prst="orthographicFront"/>
                <a:lightRig rig="threePt" dir="t"/>
              </a:scene3d>
              <a:sp3d>
                <a:bevelT w="152400"/>
                <a:bevelB w="82550"/>
              </a:sp3d>
            </c:spPr>
          </c:dPt>
          <c:dLbls>
            <c:dLbl>
              <c:idx val="0"/>
              <c:layout>
                <c:manualLayout>
                  <c:x val="1.8301824800162549E-2"/>
                  <c:y val="-5.5858523283933828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62,8</a:t>
                    </a:r>
                    <a:r>
                      <a:rPr lang="ru-RU" sz="1600" b="1" dirty="0" smtClean="0"/>
                      <a:t> 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14200239502318E-2"/>
                  <c:y val="-8.1772723293712588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/>
                      <a:t>6,8 </a:t>
                    </a:r>
                    <a:r>
                      <a:rPr lang="en-US" sz="16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521328243548784E-2"/>
                  <c:y val="-7.0163730268383087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/>
                      <a:t>9,3 </a:t>
                    </a:r>
                    <a:r>
                      <a:rPr lang="en-US" sz="16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91306584584524E-2"/>
                  <c:y val="-7.3526814870224014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/>
                      <a:t>21,1 </a:t>
                    </a:r>
                    <a:r>
                      <a:rPr lang="en-US" sz="16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1600" b="1"/>
                      <a:t>6,0 </a:t>
                    </a:r>
                    <a:r>
                      <a:rPr lang="en-US" sz="16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4345135264558442E-2"/>
                  <c:y val="-3.8992358427521282E-4"/>
                </c:manualLayout>
              </c:layout>
              <c:tx>
                <c:rich>
                  <a:bodyPr/>
                  <a:lstStyle/>
                  <a:p>
                    <a:r>
                      <a:rPr lang="ru-RU" sz="1600" b="1"/>
                      <a:t>1,3 </a:t>
                    </a:r>
                    <a:r>
                      <a:rPr lang="en-US" sz="16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7363366083664321E-2"/>
                  <c:y val="3.8566335497770528E-3"/>
                </c:manualLayout>
              </c:layout>
              <c:tx>
                <c:rich>
                  <a:bodyPr/>
                  <a:lstStyle/>
                  <a:p>
                    <a:r>
                      <a:rPr lang="ru-RU" sz="1600" b="1"/>
                      <a:t>2,0%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600" b="1"/>
                      <a:t>0</a:t>
                    </a:r>
                    <a:r>
                      <a:rPr lang="ru-RU" sz="1600" b="1"/>
                      <a:t>,6</a:t>
                    </a:r>
                    <a:r>
                      <a:rPr lang="en-US" sz="16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'Таблица 2022'!$A$7:$A$10</c:f>
              <c:strCache>
                <c:ptCount val="4"/>
                <c:pt idx="0">
                  <c:v>Доходы, получаемые в виде арендной платы за земельные участки, государственная на которые не разграничена.</c:v>
                </c:pt>
                <c:pt idx="1">
                  <c:v>Доходы от продажи земельных участков, государственная собственность на которые не разграничена</c:v>
                </c:pt>
                <c:pt idx="2">
                  <c:v>Доходы от реализации имущества,находящегося в муниципальной собственности</c:v>
                </c:pt>
                <c:pt idx="3">
                  <c:v>Прочие неналоговые доходы</c:v>
                </c:pt>
              </c:strCache>
            </c:strRef>
          </c:cat>
          <c:val>
            <c:numRef>
              <c:f>'Таблица 2022'!$B$7:$B$10</c:f>
              <c:numCache>
                <c:formatCode>0.0</c:formatCode>
                <c:ptCount val="4"/>
                <c:pt idx="0" formatCode="General">
                  <c:v>8396</c:v>
                </c:pt>
                <c:pt idx="1">
                  <c:v>911.3</c:v>
                </c:pt>
                <c:pt idx="2" formatCode="General">
                  <c:v>1246.9000000000001</c:v>
                </c:pt>
                <c:pt idx="3" formatCode="General">
                  <c:v>2818.8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gapDepth val="27"/>
        <c:shape val="cylinder"/>
        <c:axId val="151245568"/>
        <c:axId val="151247104"/>
        <c:axId val="0"/>
      </c:bar3DChart>
      <c:catAx>
        <c:axId val="151245568"/>
        <c:scaling>
          <c:orientation val="minMax"/>
        </c:scaling>
        <c:delete val="1"/>
        <c:axPos val="b"/>
        <c:majorTickMark val="out"/>
        <c:minorTickMark val="none"/>
        <c:tickLblPos val="nextTo"/>
        <c:crossAx val="151247104"/>
        <c:crosses val="autoZero"/>
        <c:auto val="1"/>
        <c:lblAlgn val="ctr"/>
        <c:lblOffset val="100"/>
        <c:noMultiLvlLbl val="0"/>
      </c:catAx>
      <c:valAx>
        <c:axId val="1512471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2455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7385112380194799"/>
          <c:y val="0.14489576376917382"/>
          <c:w val="0.35790887239368302"/>
          <c:h val="0.70231871903586007"/>
        </c:manualLayout>
      </c:layout>
      <c:overlay val="0"/>
      <c:txPr>
        <a:bodyPr/>
        <a:lstStyle/>
        <a:p>
          <a:pPr>
            <a:lnSpc>
              <a:spcPct val="100000"/>
            </a:lnSpc>
            <a:defRPr sz="16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810140336710578E-2"/>
          <c:y val="6.5934418616066345E-2"/>
          <c:w val="0.90536281876539459"/>
          <c:h val="0.71074801819166999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Лист1!$B$2:$D$2</c:f>
              <c:strCache>
                <c:ptCount val="3"/>
                <c:pt idx="0">
                  <c:v>2022 год прогноз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410</c:v>
                </c:pt>
                <c:pt idx="1">
                  <c:v>380</c:v>
                </c:pt>
                <c:pt idx="2">
                  <c:v>380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8614272"/>
        <c:axId val="158615808"/>
        <c:axId val="0"/>
      </c:bar3DChart>
      <c:catAx>
        <c:axId val="15861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58615808"/>
        <c:crosses val="autoZero"/>
        <c:auto val="1"/>
        <c:lblAlgn val="ctr"/>
        <c:lblOffset val="100"/>
        <c:noMultiLvlLbl val="0"/>
      </c:catAx>
      <c:valAx>
        <c:axId val="15861580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15861427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0.80798953625035819"/>
                  <c:y val="-0.4146877882234915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ru-RU" sz="1200" b="1" dirty="0" smtClean="0"/>
                      <a:t>0,03%</a:t>
                    </a:r>
                    <a:endParaRPr lang="en-US" sz="12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76526.100000000006</c:v>
                </c:pt>
                <c:pt idx="1">
                  <c:v>1392447.0999999999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  <c:spPr>
        <a:solidFill>
          <a:schemeClr val="accent1">
            <a:lumMod val="20000"/>
            <a:lumOff val="8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318590617302717E-2"/>
          <c:y val="6.593441861606629E-2"/>
          <c:w val="0.90536281876539459"/>
          <c:h val="0.74071820847169989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7206760224473705E-2"/>
                  <c:y val="-0.335666131136337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37862875288138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033801122367727E-3"/>
                  <c:y val="-0.215785370016216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Лист1!$B$2:$D$2</c:f>
              <c:strCache>
                <c:ptCount val="3"/>
                <c:pt idx="0">
                  <c:v>2022 год прогроз</c:v>
                </c:pt>
                <c:pt idx="1">
                  <c:v>2023 год прогноз</c:v>
                </c:pt>
                <c:pt idx="2">
                  <c:v>2024 год прогноз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1583.8</c:v>
                </c:pt>
                <c:pt idx="1">
                  <c:v>248.2</c:v>
                </c:pt>
                <c:pt idx="2">
                  <c:v>822.9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9204096"/>
        <c:axId val="159205632"/>
        <c:axId val="0"/>
      </c:bar3DChart>
      <c:catAx>
        <c:axId val="159204096"/>
        <c:scaling>
          <c:orientation val="minMax"/>
        </c:scaling>
        <c:delete val="0"/>
        <c:axPos val="b"/>
        <c:majorTickMark val="out"/>
        <c:minorTickMark val="none"/>
        <c:tickLblPos val="nextTo"/>
        <c:crossAx val="159205632"/>
        <c:crosses val="autoZero"/>
        <c:auto val="1"/>
        <c:lblAlgn val="ctr"/>
        <c:lblOffset val="100"/>
        <c:noMultiLvlLbl val="0"/>
      </c:catAx>
      <c:valAx>
        <c:axId val="1592056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1592040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8.9511935780720434E-2"/>
                  <c:y val="-6.944032967530355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0,2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elete val="1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val>
            <c:numRef>
              <c:f>Лист1!$B$9:$B$10</c:f>
              <c:numCache>
                <c:formatCode>General</c:formatCode>
                <c:ptCount val="2"/>
                <c:pt idx="0">
                  <c:v>10.768000000000001</c:v>
                </c:pt>
                <c:pt idx="1">
                  <c:v>1458.202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600"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0"/>
      <c:perspective val="30"/>
    </c:view3D>
    <c:floor>
      <c:thickness val="0"/>
      <c:spPr>
        <a:noFill/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0405402449693783E-2"/>
          <c:y val="0.22015355385057611"/>
          <c:w val="0.61200190563106571"/>
          <c:h val="0.77965879265091864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'дИАГРАММА 2022 (3)'!$D$2</c:f>
              <c:strCache>
                <c:ptCount val="1"/>
                <c:pt idx="0">
                  <c:v>%</c:v>
                </c:pt>
              </c:strCache>
            </c:strRef>
          </c:tx>
          <c:spPr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120650" h="25400"/>
              <a:bevelB w="114300"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120650" h="25400"/>
                <a:bevelB w="114300"/>
              </a:sp3d>
            </c:spPr>
          </c:dPt>
          <c:dPt>
            <c:idx val="2"/>
            <c:invertIfNegative val="0"/>
            <c:bubble3D val="0"/>
            <c:explosion val="2"/>
            <c:spPr>
              <a:solidFill>
                <a:srgbClr val="99FF33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120650" h="25400"/>
                <a:bevelB w="114300"/>
              </a:sp3d>
            </c:spPr>
          </c:dPt>
          <c:dLbls>
            <c:dLbl>
              <c:idx val="0"/>
              <c:layout>
                <c:manualLayout>
                  <c:x val="9.8881454401835312E-3"/>
                  <c:y val="5.72162431692711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>
                        <a:solidFill>
                          <a:schemeClr val="tx2"/>
                        </a:solidFill>
                      </a:rPr>
                      <a:t>18,5</a:t>
                    </a:r>
                    <a:r>
                      <a:rPr lang="ru-RU" sz="1800" b="1">
                        <a:solidFill>
                          <a:schemeClr val="tx2"/>
                        </a:solidFill>
                      </a:rPr>
                      <a:t>%</a:t>
                    </a:r>
                    <a:endParaRPr lang="en-US" sz="2000" b="1">
                      <a:solidFill>
                        <a:schemeClr val="tx2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-1.6270271302568452E-2"/>
                  <c:y val="1.1786973966728212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>
                        <a:solidFill>
                          <a:schemeClr val="accent6"/>
                        </a:solidFill>
                      </a:rPr>
                      <a:t>27,5 %</a:t>
                    </a:r>
                    <a:r>
                      <a:rPr lang="en-US" sz="1800" b="1"/>
                      <a:t>6</a:t>
                    </a:r>
                    <a:r>
                      <a:rPr lang="en-US" sz="180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2"/>
              <c:layout>
                <c:manualLayout>
                  <c:x val="-0.1210269547222266"/>
                  <c:y val="2.5710147789215317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>
                        <a:solidFill>
                          <a:srgbClr val="4AA828"/>
                        </a:solidFill>
                      </a:rPr>
                      <a:t>52,3%</a:t>
                    </a:r>
                    <a:r>
                      <a:rPr lang="en-US" sz="180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3"/>
              <c:layout>
                <c:manualLayout>
                  <c:x val="8.6445212679288091E-2"/>
                  <c:y val="2.1691778372117457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baseline="0">
                        <a:solidFill>
                          <a:schemeClr val="tx2"/>
                        </a:solidFill>
                      </a:rPr>
                      <a:t>1,7%</a:t>
                    </a:r>
                    <a:endParaRPr lang="en-US" sz="1500" b="1" baseline="0">
                      <a:solidFill>
                        <a:schemeClr val="tx2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</c:dLbl>
            <c:numFmt formatCode="0.0%" sourceLinked="0"/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'дИАГРАММА 2022 (3)'!$A$3:$A$6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МБТ</c:v>
                </c:pt>
              </c:strCache>
            </c:strRef>
          </c:cat>
          <c:val>
            <c:numRef>
              <c:f>'дИАГРАММА 2022 (3)'!$D$3:$D$6</c:f>
              <c:numCache>
                <c:formatCode>0.0%</c:formatCode>
                <c:ptCount val="4"/>
                <c:pt idx="0">
                  <c:v>0.1847104095538146</c:v>
                </c:pt>
                <c:pt idx="1">
                  <c:v>0.27470269086050053</c:v>
                </c:pt>
                <c:pt idx="2">
                  <c:v>0.52318795978561661</c:v>
                </c:pt>
                <c:pt idx="3">
                  <c:v>1.7398939800068212E-2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gapDepth val="88"/>
        <c:shape val="cylinder"/>
        <c:axId val="151265664"/>
        <c:axId val="151261952"/>
        <c:axId val="0"/>
      </c:bar3DChart>
      <c:valAx>
        <c:axId val="151261952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51265664"/>
        <c:crosses val="autoZero"/>
        <c:crossBetween val="between"/>
      </c:valAx>
      <c:catAx>
        <c:axId val="151265664"/>
        <c:scaling>
          <c:orientation val="maxMin"/>
        </c:scaling>
        <c:delete val="0"/>
        <c:axPos val="l"/>
        <c:majorTickMark val="out"/>
        <c:minorTickMark val="none"/>
        <c:tickLblPos val="nextTo"/>
        <c:crossAx val="151261952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1420986439195102"/>
          <c:y val="0.30455267876568515"/>
          <c:w val="0.17447951028370978"/>
          <c:h val="0.44732913704935817"/>
        </c:manualLayout>
      </c:layout>
      <c:overlay val="1"/>
      <c:txPr>
        <a:bodyPr/>
        <a:lstStyle/>
        <a:p>
          <a:pPr rtl="0">
            <a:defRPr sz="1800" b="1">
              <a:solidFill>
                <a:sysClr val="windowText" lastClr="00000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0"/>
      <c:perspective val="30"/>
    </c:view3D>
    <c:floor>
      <c:thickness val="0"/>
      <c:spPr>
        <a:noFill/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9016566597238713E-2"/>
          <c:y val="9.7100256085010647E-2"/>
          <c:w val="0.61200190563106571"/>
          <c:h val="0.77965879265091864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'дИАГРАММА 2022 (3)'!$D$2</c:f>
              <c:strCache>
                <c:ptCount val="1"/>
                <c:pt idx="0">
                  <c:v>%</c:v>
                </c:pt>
              </c:strCache>
            </c:strRef>
          </c:tx>
          <c:spPr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95250" h="25400"/>
              <a:bevelB w="177800"/>
            </a:sp3d>
          </c:spPr>
          <c:invertIfNegative val="0"/>
          <c:dPt>
            <c:idx val="0"/>
            <c:invertIfNegative val="0"/>
            <c:bubble3D val="0"/>
            <c:spPr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95250" h="25400"/>
                <a:bevelB w="1778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95250" h="25400"/>
                <a:bevelB w="177800"/>
              </a:sp3d>
            </c:spPr>
          </c:dPt>
          <c:dPt>
            <c:idx val="2"/>
            <c:invertIfNegative val="0"/>
            <c:bubble3D val="0"/>
            <c:explosion val="2"/>
            <c:spPr>
              <a:solidFill>
                <a:srgbClr val="99FF33"/>
              </a:solidFill>
              <a:effectLs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95250" h="25400"/>
                <a:bevelB w="177800"/>
              </a:sp3d>
            </c:spPr>
          </c:dPt>
          <c:dLbls>
            <c:dLbl>
              <c:idx val="0"/>
              <c:layout>
                <c:manualLayout>
                  <c:x val="0.19901208076135271"/>
                  <c:y val="3.4126754830028729E-3"/>
                </c:manualLayout>
              </c:layout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chemeClr val="tx2"/>
                        </a:solidFill>
                      </a:rPr>
                      <a:t>22,4%</a:t>
                    </a:r>
                    <a:endParaRPr lang="en-US" sz="2000" b="1">
                      <a:solidFill>
                        <a:schemeClr val="tx2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1"/>
              <c:layout>
                <c:manualLayout>
                  <c:x val="0.11014377646825284"/>
                  <c:y val="2.1063727375306251E-3"/>
                </c:manualLayout>
              </c:layout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chemeClr val="accent6"/>
                        </a:solidFill>
                      </a:rPr>
                      <a:t>37,0 %</a:t>
                    </a:r>
                    <a:r>
                      <a:rPr lang="en-US" sz="2000" b="1"/>
                      <a:t>6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2"/>
              <c:layout>
                <c:manualLayout>
                  <c:x val="9.4955434484744611E-2"/>
                  <c:y val="4.5857738890800288E-3"/>
                </c:manualLayout>
              </c:layout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4AA828"/>
                        </a:solidFill>
                      </a:rPr>
                      <a:t>40,6%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</c:dLbl>
            <c:dLbl>
              <c:idx val="3"/>
              <c:layout>
                <c:manualLayout>
                  <c:x val="7.9994726386215992E-2"/>
                  <c:y val="2.3704170312044328E-2"/>
                </c:manualLayout>
              </c:layout>
              <c:tx>
                <c:rich>
                  <a:bodyPr/>
                  <a:lstStyle/>
                  <a:p>
                    <a:r>
                      <a:rPr lang="ru-RU" sz="1500" b="1" baseline="0">
                        <a:solidFill>
                          <a:schemeClr val="tx2"/>
                        </a:solidFill>
                      </a:rPr>
                      <a:t>1,7%</a:t>
                    </a:r>
                    <a:endParaRPr lang="en-US" sz="1500" b="1" baseline="0">
                      <a:solidFill>
                        <a:schemeClr val="tx2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</c:dLbl>
            <c:numFmt formatCode="0.0%" sourceLinked="0"/>
            <c:spPr>
              <a:solidFill>
                <a:schemeClr val="bg1"/>
              </a:solidFill>
            </c:spPr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strRef>
              <c:f>'дИАГРАММА 2022 (3)'!$A$3:$A$5</c:f>
              <c:strCache>
                <c:ptCount val="3"/>
                <c:pt idx="0">
                  <c:v>Налоговые и неналоговые доходы</c:v>
                </c:pt>
                <c:pt idx="1">
                  <c:v>Межбюджетные трансферты на исполнение собственных полномочий</c:v>
                </c:pt>
                <c:pt idx="2">
                  <c:v>Ресурсы для исполнения государственных полномочий</c:v>
                </c:pt>
              </c:strCache>
            </c:strRef>
          </c:cat>
          <c:val>
            <c:numRef>
              <c:f>'дИАГРАММА 2022 (3)'!$D$3:$D$5</c:f>
              <c:numCache>
                <c:formatCode>0.0%</c:formatCode>
                <c:ptCount val="3"/>
                <c:pt idx="0">
                  <c:v>0.22379870510911976</c:v>
                </c:pt>
                <c:pt idx="1">
                  <c:v>0.37010212303396683</c:v>
                </c:pt>
                <c:pt idx="2">
                  <c:v>0.40609917185691341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gapDepth val="103"/>
        <c:shape val="cylinder"/>
        <c:axId val="151400832"/>
        <c:axId val="151396736"/>
        <c:axId val="0"/>
      </c:bar3DChart>
      <c:valAx>
        <c:axId val="151396736"/>
        <c:scaling>
          <c:orientation val="minMax"/>
        </c:scaling>
        <c:delete val="1"/>
        <c:axPos val="t"/>
        <c:numFmt formatCode="0.0%" sourceLinked="1"/>
        <c:majorTickMark val="out"/>
        <c:minorTickMark val="none"/>
        <c:tickLblPos val="nextTo"/>
        <c:crossAx val="151400832"/>
        <c:crosses val="autoZero"/>
        <c:crossBetween val="between"/>
      </c:valAx>
      <c:catAx>
        <c:axId val="151400832"/>
        <c:scaling>
          <c:orientation val="maxMin"/>
        </c:scaling>
        <c:delete val="0"/>
        <c:axPos val="l"/>
        <c:majorTickMark val="out"/>
        <c:minorTickMark val="none"/>
        <c:tickLblPos val="nextTo"/>
        <c:crossAx val="15139673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0330098024545209"/>
          <c:y val="0.1737385464663716"/>
          <c:w val="0.20653774301417854"/>
          <c:h val="0.57253039576739351"/>
        </c:manualLayout>
      </c:layout>
      <c:overlay val="1"/>
      <c:txPr>
        <a:bodyPr/>
        <a:lstStyle/>
        <a:p>
          <a:pPr rtl="0">
            <a:defRPr sz="1400" b="1">
              <a:solidFill>
                <a:sysClr val="windowText" lastClr="00000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>
      <a:glow>
        <a:schemeClr val="accent1"/>
      </a:glow>
    </a:effectLst>
  </c:sp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depthPercent val="130"/>
      <c:rAngAx val="0"/>
      <c:perspective val="1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571173050716453"/>
          <c:y val="0.12460238493280065"/>
          <c:w val="0.57592330188252328"/>
          <c:h val="0.6317402959900553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5"/>
          </c:dPt>
          <c:dPt>
            <c:idx val="5"/>
            <c:bubble3D val="0"/>
            <c:explosion val="12"/>
          </c:dPt>
          <c:dPt>
            <c:idx val="6"/>
            <c:bubble3D val="0"/>
            <c:explosion val="11"/>
          </c:dPt>
          <c:dPt>
            <c:idx val="8"/>
            <c:bubble3D val="0"/>
            <c:explosion val="34"/>
          </c:dPt>
          <c:dLbls>
            <c:dLbl>
              <c:idx val="0"/>
              <c:layout>
                <c:manualLayout>
                  <c:x val="-4.5537633496244005E-2"/>
                  <c:y val="-6.5730761610710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691284279120282E-3"/>
                  <c:y val="-7.71893743742953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3515561363019274E-2"/>
                  <c:y val="-6.1317911413377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0107221241741333"/>
                  <c:y val="-3.0450402116569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9137464363290791E-2"/>
                  <c:y val="2.0269936197855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061838175400487E-2"/>
                  <c:y val="4.23962535745156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2435853923431982E-3"/>
                  <c:y val="1.1657961592476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2870151095236494E-2"/>
                  <c:y val="-6.827362583525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6206472305185991E-2"/>
                  <c:y val="-6.1640341049553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6.3390917730111324E-3"/>
                  <c:y val="-6.1066665264036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'[диаграмы расходы 2021-2023.xlsx]расчет'!$C$2:$C$11</c:f>
              <c:strCache>
                <c:ptCount val="10"/>
                <c:pt idx="0">
                  <c:v>Общегосударственные вопросы - 121,68 (8,28%)</c:v>
                </c:pt>
                <c:pt idx="1">
                  <c:v>Национальная оборона - 1,3 (0,09%)</c:v>
                </c:pt>
                <c:pt idx="2">
                  <c:v>Нац. безопасность и правоохранительная деятельность - 12,2 (0.83%)</c:v>
                </c:pt>
                <c:pt idx="3">
                  <c:v>Национальная экономика - 74,48 (5,07%)</c:v>
                </c:pt>
                <c:pt idx="4">
                  <c:v>Жилищно-коммунальное хозяйство - 80,88 (5,51%)</c:v>
                </c:pt>
                <c:pt idx="5">
                  <c:v>Образование - 682,88 (46,49 %)</c:v>
                </c:pt>
                <c:pt idx="6">
                  <c:v>Культура, кинематография - 102,17 (6,96%)</c:v>
                </c:pt>
                <c:pt idx="7">
                  <c:v>Социальная политика - 303,17 (20,64%)</c:v>
                </c:pt>
                <c:pt idx="8">
                  <c:v>Физическая культура и спорт - 18,24 (1,24%)</c:v>
                </c:pt>
                <c:pt idx="9">
                  <c:v>Межбюджетный трансферты - 71,91 (4,90%)</c:v>
                </c:pt>
              </c:strCache>
            </c:strRef>
          </c:cat>
          <c:val>
            <c:numRef>
              <c:f>'[диаграмы расходы 2021-2023.xlsx]расчет'!$E$2:$E$11</c:f>
              <c:numCache>
                <c:formatCode>0.00%</c:formatCode>
                <c:ptCount val="10"/>
                <c:pt idx="0">
                  <c:v>8.2833550038462309E-2</c:v>
                </c:pt>
                <c:pt idx="1">
                  <c:v>8.8497382519724696E-4</c:v>
                </c:pt>
                <c:pt idx="2">
                  <c:v>8.345983920706344E-3</c:v>
                </c:pt>
                <c:pt idx="3">
                  <c:v>5.0702192692839196E-2</c:v>
                </c:pt>
                <c:pt idx="4">
                  <c:v>5.5058986909194862E-2</c:v>
                </c:pt>
                <c:pt idx="5">
                  <c:v>0.46486994288515071</c:v>
                </c:pt>
                <c:pt idx="6">
                  <c:v>6.9552135169540549E-2</c:v>
                </c:pt>
                <c:pt idx="7">
                  <c:v>0.20638270352696103</c:v>
                </c:pt>
                <c:pt idx="8">
                  <c:v>1.2416863516613679E-2</c:v>
                </c:pt>
                <c:pt idx="9">
                  <c:v>4.8952667515333864E-2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48918328762464669"/>
          <c:w val="0.935941682492197"/>
          <c:h val="0.48088302589430831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914422654133891"/>
          <c:y val="3.6096924100465708E-2"/>
          <c:w val="0.63319020891262479"/>
          <c:h val="0.78903451070236963"/>
        </c:manualLayout>
      </c:layout>
      <c:bar3DChart>
        <c:barDir val="col"/>
        <c:grouping val="stacked"/>
        <c:varyColors val="0"/>
        <c:ser>
          <c:idx val="0"/>
          <c:order val="0"/>
          <c:spPr>
            <a:ln w="31750">
              <a:noFill/>
            </a:ln>
            <a:effectLst>
              <a:innerShdw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 w="184150" h="82550"/>
            </a:sp3d>
          </c:spPr>
          <c:invertIfNegative val="0"/>
          <c:cat>
            <c:numRef>
              <c:f>'[диаграмы расходы 2021-2023.xlsx]Лист4'!$C$4:$C$5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'[диаграмы расходы 2021-2023.xlsx]Лист4'!$D$4:$D$5</c:f>
              <c:numCache>
                <c:formatCode>#,##0.0</c:formatCode>
                <c:ptCount val="2"/>
                <c:pt idx="0">
                  <c:v>225951.2</c:v>
                </c:pt>
                <c:pt idx="1">
                  <c:v>155324.1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gapDepth val="106"/>
        <c:shape val="cylinder"/>
        <c:axId val="152100224"/>
        <c:axId val="152122496"/>
        <c:axId val="0"/>
      </c:bar3DChart>
      <c:catAx>
        <c:axId val="152100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2122496"/>
        <c:crosses val="autoZero"/>
        <c:auto val="1"/>
        <c:lblAlgn val="ctr"/>
        <c:lblOffset val="100"/>
        <c:noMultiLvlLbl val="0"/>
      </c:catAx>
      <c:valAx>
        <c:axId val="15212249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5210022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0.05514</cdr:x>
      <cdr:y>0.87776</cdr:y>
    </cdr:from>
    <cdr:to>
      <cdr:x>0.14327</cdr:x>
      <cdr:y>0.93231</cdr:y>
    </cdr:to>
    <cdr:sp macro="" textlink="">
      <cdr:nvSpPr>
        <cdr:cNvPr id="110595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68035" y="5009664"/>
          <a:ext cx="748058" cy="3113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 Cyr"/>
            </a:rPr>
            <a:t>годы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0.14634</cdr:x>
      <cdr:y>0.10196</cdr:y>
    </cdr:from>
    <cdr:to>
      <cdr:x>0.41472</cdr:x>
      <cdr:y>0.22652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432044" y="216030"/>
          <a:ext cx="792340" cy="26391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000" b="1" dirty="0" smtClean="0">
              <a:solidFill>
                <a:sysClr val="windowText" lastClr="000000"/>
              </a:solidFill>
            </a:rPr>
            <a:t>10 768,3 </a:t>
          </a:r>
          <a:endParaRPr lang="ru-RU" sz="10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0.39099</cdr:x>
      <cdr:y>0.27189</cdr:y>
    </cdr:from>
    <cdr:to>
      <cdr:x>0.6105</cdr:x>
      <cdr:y>0.37384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1154324" y="576064"/>
          <a:ext cx="648072" cy="216019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dirty="0" smtClean="0">
              <a:solidFill>
                <a:sysClr val="windowText" lastClr="000000"/>
              </a:solidFill>
            </a:rPr>
            <a:t>9 339,1</a:t>
          </a:r>
          <a:endParaRPr lang="ru-RU" sz="10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0.27189</cdr:y>
    </cdr:from>
    <cdr:to>
      <cdr:x>0.90318</cdr:x>
      <cdr:y>0.37384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2016233" y="576065"/>
          <a:ext cx="650259" cy="21601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dirty="0" smtClean="0">
              <a:solidFill>
                <a:sysClr val="windowText" lastClr="000000"/>
              </a:solidFill>
            </a:rPr>
            <a:t>9 942,5</a:t>
          </a:r>
          <a:endParaRPr lang="ru-RU" sz="10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0.07391</cdr:x>
      <cdr:y>0.27189</cdr:y>
    </cdr:from>
    <cdr:to>
      <cdr:x>0.43977</cdr:x>
      <cdr:y>0.40898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218220" y="576064"/>
          <a:ext cx="1080125" cy="290471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>
            <a:defRPr/>
          </a:pPr>
          <a:endParaRPr dirty="0"/>
        </a:p>
      </cdr:txBody>
    </cdr:sp>
  </cdr:relSizeAnchor>
  <cdr:relSizeAnchor xmlns:cdr="http://schemas.openxmlformats.org/drawingml/2006/chartDrawing">
    <cdr:from>
      <cdr:x>0.31782</cdr:x>
      <cdr:y>0.18741</cdr:y>
    </cdr:from>
    <cdr:to>
      <cdr:x>0.70806</cdr:x>
      <cdr:y>0.33986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938300" y="397079"/>
          <a:ext cx="1152125" cy="323007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0.6105</cdr:x>
      <cdr:y>0</cdr:y>
    </cdr:from>
    <cdr:to>
      <cdr:x>0.92757</cdr:x>
      <cdr:y>0.13594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1802396" y="0"/>
          <a:ext cx="936103" cy="288026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 smtClean="0">
            <a:solidFill>
              <a:sysClr val="windowText" lastClr="000000"/>
            </a:solidFill>
          </a:endParaRPr>
        </a:p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0.1227</cdr:x>
      <cdr:y>0.2379</cdr:y>
    </cdr:from>
    <cdr:to>
      <cdr:x>0.39099</cdr:x>
      <cdr:y>0.36246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362251" y="504056"/>
          <a:ext cx="792073" cy="26391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654670,4</a:t>
          </a:r>
          <a:endParaRPr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0.29061</cdr:x>
      <cdr:y>0.13594</cdr:y>
    </cdr:from>
    <cdr:to>
      <cdr:x>0.61125</cdr:x>
      <cdr:y>0.27188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648072" y="264297"/>
          <a:ext cx="715047" cy="264296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839303,7</a:t>
          </a:r>
          <a:endParaRPr lang="ru-RU" sz="1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0.58122</cdr:x>
      <cdr:y>0.04949</cdr:y>
    </cdr:from>
    <cdr:to>
      <cdr:x>0.92757</cdr:x>
      <cdr:y>0.13184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1296144" y="96220"/>
          <a:ext cx="772385" cy="160106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1067717,5</a:t>
          </a:r>
          <a:endParaRPr lang="ru-RU" sz="1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0.08175</cdr:x>
      <cdr:y>0.0394</cdr:y>
    </cdr:from>
    <cdr:to>
      <cdr:x>0.30165</cdr:x>
      <cdr:y>0.16396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241350" y="83486"/>
          <a:ext cx="649217" cy="26391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745</a:t>
          </a:r>
          <a:endParaRPr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0.39099</cdr:x>
      <cdr:y>0.33986</cdr:y>
    </cdr:from>
    <cdr:to>
      <cdr:x>0.61125</cdr:x>
      <cdr:y>0.4758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154324" y="720080"/>
          <a:ext cx="650279" cy="288026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265</a:t>
          </a:r>
          <a:endParaRPr lang="ru-RU" sz="1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0.68367</cdr:x>
      <cdr:y>0.33986</cdr:y>
    </cdr:from>
    <cdr:to>
      <cdr:x>0.92831</cdr:x>
      <cdr:y>0.44181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2018420" y="720080"/>
          <a:ext cx="722257" cy="216009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265</a:t>
          </a:r>
        </a:p>
        <a:p xmlns:a="http://schemas.openxmlformats.org/drawingml/2006/main">
          <a:pPr>
            <a:defRPr/>
          </a:pPr>
          <a:endParaRPr lang="ru-RU" sz="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0.14634</cdr:x>
      <cdr:y>0</cdr:y>
    </cdr:from>
    <cdr:to>
      <cdr:x>0.36625</cdr:x>
      <cdr:y>0.22652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432044" y="0"/>
          <a:ext cx="649246" cy="47994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0.39099</cdr:x>
      <cdr:y>0</cdr:y>
    </cdr:from>
    <cdr:to>
      <cdr:x>0.6105</cdr:x>
      <cdr:y>0.37384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154331" y="0"/>
          <a:ext cx="648065" cy="792082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</cdr:y>
    </cdr:from>
    <cdr:to>
      <cdr:x>0.90318</cdr:x>
      <cdr:y>0.16993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2016233" y="0"/>
          <a:ext cx="650251" cy="360040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0.09756</cdr:x>
      <cdr:y>0.03399</cdr:y>
    </cdr:from>
    <cdr:to>
      <cdr:x>0.31747</cdr:x>
      <cdr:y>0.15855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288032" y="72008"/>
          <a:ext cx="649246" cy="26391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endParaRPr dirty="0"/>
        </a:p>
      </cdr:txBody>
    </cdr:sp>
  </cdr:relSizeAnchor>
  <cdr:relSizeAnchor xmlns:cdr="http://schemas.openxmlformats.org/drawingml/2006/chartDrawing">
    <cdr:from>
      <cdr:x>0.41463</cdr:x>
      <cdr:y>0.20391</cdr:y>
    </cdr:from>
    <cdr:to>
      <cdr:x>0.58537</cdr:x>
      <cdr:y>0.30586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224136" y="432048"/>
          <a:ext cx="504080" cy="216009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0.65854</cdr:x>
      <cdr:y>0.2379</cdr:y>
    </cdr:from>
    <cdr:to>
      <cdr:x>0.82927</cdr:x>
      <cdr:y>0.33985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1944216" y="504056"/>
          <a:ext cx="504051" cy="216009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0.14634</cdr:x>
      <cdr:y>0.20391</cdr:y>
    </cdr:from>
    <cdr:to>
      <cdr:x>0.36625</cdr:x>
      <cdr:y>0.32847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432048" y="432048"/>
          <a:ext cx="649246" cy="26391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endParaRPr dirty="0"/>
        </a:p>
      </cdr:txBody>
    </cdr:sp>
  </cdr:relSizeAnchor>
  <cdr:relSizeAnchor xmlns:cdr="http://schemas.openxmlformats.org/drawingml/2006/chartDrawing">
    <cdr:from>
      <cdr:x>0.41463</cdr:x>
      <cdr:y>0.06797</cdr:y>
    </cdr:from>
    <cdr:to>
      <cdr:x>0.58537</cdr:x>
      <cdr:y>0.16992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224136" y="144016"/>
          <a:ext cx="504080" cy="216009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 smtClean="0">
            <a:solidFill>
              <a:sysClr val="windowText" lastClr="000000"/>
            </a:solidFill>
          </a:endParaRPr>
        </a:p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0.37384</cdr:y>
    </cdr:from>
    <cdr:to>
      <cdr:x>0.85366</cdr:x>
      <cdr:y>0.47579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2016224" y="792088"/>
          <a:ext cx="504051" cy="216009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0.14634</cdr:x>
      <cdr:y>0.10196</cdr:y>
    </cdr:from>
    <cdr:to>
      <cdr:x>0.36625</cdr:x>
      <cdr:y>0.22652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432048" y="216024"/>
          <a:ext cx="649246" cy="26391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0.41463</cdr:x>
      <cdr:y>0.27189</cdr:y>
    </cdr:from>
    <cdr:to>
      <cdr:x>0.58537</cdr:x>
      <cdr:y>0.37384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1224136" y="576064"/>
          <a:ext cx="504056" cy="21602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0.27189</cdr:y>
    </cdr:from>
    <cdr:to>
      <cdr:x>0.85366</cdr:x>
      <cdr:y>0.37384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2016224" y="576064"/>
          <a:ext cx="504056" cy="21602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0.14634</cdr:x>
      <cdr:y>0</cdr:y>
    </cdr:from>
    <cdr:to>
      <cdr:x>0.36625</cdr:x>
      <cdr:y>0.10196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432044" y="0"/>
          <a:ext cx="649246" cy="21602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r>
            <a:rPr lang="ru-RU" sz="800" b="1" dirty="0" smtClean="0">
              <a:solidFill>
                <a:sysClr val="windowText" lastClr="000000"/>
              </a:solidFill>
            </a:rPr>
            <a:t>410,0</a:t>
          </a:r>
          <a:endParaRPr dirty="0"/>
        </a:p>
      </cdr:txBody>
    </cdr:sp>
  </cdr:relSizeAnchor>
  <cdr:relSizeAnchor xmlns:cdr="http://schemas.openxmlformats.org/drawingml/2006/chartDrawing">
    <cdr:from>
      <cdr:x>0.41463</cdr:x>
      <cdr:y>0.27189</cdr:y>
    </cdr:from>
    <cdr:to>
      <cdr:x>0.58537</cdr:x>
      <cdr:y>0.37384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224136" y="576064"/>
          <a:ext cx="504056" cy="21602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r>
            <a:rPr lang="ru-RU" sz="800" b="1" dirty="0" smtClean="0">
              <a:solidFill>
                <a:sysClr val="windowText" lastClr="000000"/>
              </a:solidFill>
            </a:rPr>
            <a:t>380,0</a:t>
          </a: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0.27189</cdr:y>
    </cdr:from>
    <cdr:to>
      <cdr:x>0.85366</cdr:x>
      <cdr:y>0.37384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2016224" y="576064"/>
          <a:ext cx="504056" cy="21602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r>
            <a:rPr lang="ru-RU" sz="800" b="1" dirty="0" smtClean="0">
              <a:solidFill>
                <a:sysClr val="windowText" lastClr="000000"/>
              </a:solidFill>
            </a:rPr>
            <a:t>380,0</a:t>
          </a: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0.14709</cdr:x>
      <cdr:y>0</cdr:y>
    </cdr:from>
    <cdr:to>
      <cdr:x>0.367</cdr:x>
      <cdr:y>0.12456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434244" y="-1124744"/>
          <a:ext cx="649246" cy="263914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endParaRPr lang="ru-RU" sz="800" b="1" dirty="0" smtClean="0">
            <a:solidFill>
              <a:sysClr val="windowText" lastClr="000000"/>
            </a:solidFill>
          </a:endParaRPr>
        </a:p>
        <a:p xmlns:a="http://schemas.openxmlformats.org/drawingml/2006/main">
          <a:pPr>
            <a:defRPr/>
          </a:pPr>
          <a:r>
            <a:rPr lang="ru-RU" sz="800" b="1" dirty="0" smtClean="0">
              <a:solidFill>
                <a:sysClr val="windowText" lastClr="000000"/>
              </a:solidFill>
            </a:rPr>
            <a:t> </a:t>
          </a: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0.39099</cdr:x>
      <cdr:y>0.27189</cdr:y>
    </cdr:from>
    <cdr:to>
      <cdr:x>0.6105</cdr:x>
      <cdr:y>0.37384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154324" y="576064"/>
          <a:ext cx="648072" cy="216019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 smtClean="0">
            <a:solidFill>
              <a:sysClr val="windowText" lastClr="000000"/>
            </a:solidFill>
          </a:endParaRPr>
        </a:p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0.27189</cdr:y>
    </cdr:from>
    <cdr:to>
      <cdr:x>0.90318</cdr:x>
      <cdr:y>0.37384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2016233" y="576065"/>
          <a:ext cx="650259" cy="216018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ru-RU" sz="800" dirty="0" smtClean="0">
            <a:solidFill>
              <a:srgbClr val="000000"/>
            </a:solidFill>
            <a:latin typeface="Times New Roman"/>
            <a:ea typeface="Times New Roman"/>
            <a:cs typeface="Times New Roman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0.54401</cdr:x>
      <cdr:y>0.1281</cdr:y>
    </cdr:from>
    <cdr:to>
      <cdr:x>0.87479</cdr:x>
      <cdr:y>0.35688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464496" y="755527"/>
          <a:ext cx="2714600" cy="13492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 rtl="0">
            <a:defRPr sz="28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1800" b="1" dirty="0"/>
            <a:t>Межбюджетные трансферты</a:t>
          </a:r>
        </a:p>
        <a:p xmlns:a="http://schemas.openxmlformats.org/drawingml/2006/main">
          <a:pPr algn="ctr" rtl="0">
            <a:defRPr sz="28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ru-RU" sz="1800" b="1" dirty="0"/>
            <a:t>1 </a:t>
          </a:r>
          <a:r>
            <a:rPr lang="ru-RU" sz="1800" b="1" dirty="0" smtClean="0"/>
            <a:t>140,2</a:t>
          </a:r>
          <a:r>
            <a:rPr lang="ru-RU" sz="1800" b="1" dirty="0"/>
            <a:t>
</a:t>
          </a:r>
          <a:r>
            <a:rPr lang="ru-RU" sz="1800" b="1" dirty="0" smtClean="0"/>
            <a:t>(77,6%)</a:t>
          </a:r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0.28866</cdr:x>
      <cdr:y>0.87245</cdr:y>
    </cdr:from>
    <cdr:to>
      <cdr:x>0.81504</cdr:x>
      <cdr:y>0.9329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2806105" y="5359997"/>
          <a:ext cx="5116982" cy="37138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chemeClr val="tx1"/>
              </a:solidFill>
            </a:rPr>
            <a:t>ВСЕГО НАЛОГОВЫЕ ДОХОДЫ :    </a:t>
          </a:r>
          <a:r>
            <a:rPr lang="ru-RU" sz="1600" b="1" dirty="0" smtClean="0">
              <a:solidFill>
                <a:schemeClr val="tx1"/>
              </a:solidFill>
            </a:rPr>
            <a:t>315,38 </a:t>
          </a:r>
          <a:r>
            <a:rPr lang="ru-RU" sz="1600" b="1" dirty="0" err="1" smtClean="0">
              <a:solidFill>
                <a:schemeClr val="tx1"/>
              </a:solidFill>
            </a:rPr>
            <a:t>млн.рублей</a:t>
          </a:r>
          <a:endParaRPr lang="ru-RU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0.80741</cdr:x>
      <cdr:y>0.04027</cdr:y>
    </cdr:from>
    <cdr:to>
      <cdr:x>0.96296</cdr:x>
      <cdr:y>0.09538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7848872" y="247429"/>
          <a:ext cx="1512168" cy="338554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38100" dir="10800000" algn="r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 err="1" smtClean="0">
              <a:latin typeface="Arial" pitchFamily="34" charset="0"/>
              <a:cs typeface="Arial" pitchFamily="34" charset="0"/>
            </a:rPr>
            <a:t>млн.рублей</a:t>
          </a:r>
          <a:endParaRPr lang="ru-RU" sz="16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0.85926</cdr:x>
      <cdr:y>0.66147</cdr:y>
    </cdr:from>
    <cdr:to>
      <cdr:x>0.99299</cdr:x>
      <cdr:y>0.71481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8352928" y="4063853"/>
          <a:ext cx="1300000" cy="327701"/>
        </a:xfrm>
        <a:prstGeom xmlns:a="http://schemas.openxmlformats.org/drawingml/2006/main" prst="rect">
          <a:avLst/>
        </a:prstGeom>
        <a:solidFill xmlns:a="http://schemas.openxmlformats.org/drawingml/2006/main">
          <a:srgbClr val="00FF00">
            <a:alpha val="63000"/>
          </a:srgbClr>
        </a:solidFill>
        <a:ln xmlns:a="http://schemas.openxmlformats.org/drawingml/2006/main" w="28575">
          <a:noFill/>
        </a:ln>
        <a:effectLst xmlns:a="http://schemas.openxmlformats.org/drawingml/2006/main"/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13,0</a:t>
          </a:r>
          <a:r>
            <a:rPr lang="ru-RU" sz="1400" b="1" baseline="0" dirty="0" smtClean="0">
              <a:solidFill>
                <a:schemeClr val="tx1"/>
              </a:solidFill>
            </a:rPr>
            <a:t> </a:t>
          </a:r>
          <a:r>
            <a:rPr lang="ru-RU" sz="1400" b="1" dirty="0">
              <a:solidFill>
                <a:schemeClr val="tx1"/>
              </a:solidFill>
            </a:rPr>
            <a:t>(</a:t>
          </a:r>
          <a:r>
            <a:rPr lang="ru-RU" sz="1400" b="1" dirty="0" smtClean="0">
              <a:solidFill>
                <a:schemeClr val="tx1"/>
              </a:solidFill>
            </a:rPr>
            <a:t>4,1%)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0.86147</cdr:x>
      <cdr:y>0.5091</cdr:y>
    </cdr:from>
    <cdr:to>
      <cdr:x>1</cdr:x>
      <cdr:y>0.57403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8374419" y="3127749"/>
          <a:ext cx="1346661" cy="398905"/>
        </a:xfrm>
        <a:prstGeom xmlns:a="http://schemas.openxmlformats.org/drawingml/2006/main" prst="rect">
          <a:avLst/>
        </a:prstGeom>
        <a:solidFill xmlns:a="http://schemas.openxmlformats.org/drawingml/2006/main">
          <a:srgbClr val="E52FD8">
            <a:alpha val="50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21,6 (6,9%)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0.85463</cdr:x>
      <cdr:y>0.30985</cdr:y>
    </cdr:from>
    <cdr:to>
      <cdr:x>1</cdr:x>
      <cdr:y>0.37811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307927" y="1903613"/>
          <a:ext cx="1413153" cy="419364"/>
        </a:xfrm>
        <a:prstGeom xmlns:a="http://schemas.openxmlformats.org/drawingml/2006/main" prst="rect">
          <a:avLst/>
        </a:prstGeom>
        <a:solidFill xmlns:a="http://schemas.openxmlformats.org/drawingml/2006/main">
          <a:srgbClr val="9933FF">
            <a:alpha val="62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24,7 (7,8%)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0.85926</cdr:x>
      <cdr:y>0.14576</cdr:y>
    </cdr:from>
    <cdr:to>
      <cdr:x>0.9885</cdr:x>
      <cdr:y>0.23151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8352928" y="895501"/>
          <a:ext cx="1256353" cy="526816"/>
        </a:xfrm>
        <a:prstGeom xmlns:a="http://schemas.openxmlformats.org/drawingml/2006/main" prst="rect">
          <a:avLst/>
        </a:prstGeom>
        <a:solidFill xmlns:a="http://schemas.openxmlformats.org/drawingml/2006/main">
          <a:srgbClr val="33CCFF">
            <a:alpha val="51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tx1"/>
              </a:solidFill>
              <a:effectLst/>
            </a:rPr>
            <a:t>256,1  </a:t>
          </a:r>
          <a:r>
            <a:rPr lang="ru-RU" sz="1400" b="1" baseline="0" dirty="0" smtClean="0">
              <a:solidFill>
                <a:schemeClr val="tx1"/>
              </a:solidFill>
              <a:effectLst/>
            </a:rPr>
            <a:t>(</a:t>
          </a:r>
          <a:r>
            <a:rPr lang="ru-RU" sz="1400" b="1" dirty="0" smtClean="0">
              <a:solidFill>
                <a:schemeClr val="tx1"/>
              </a:solidFill>
              <a:effectLst/>
            </a:rPr>
            <a:t>81,2%)</a:t>
          </a:r>
          <a:endParaRPr lang="ru-RU" sz="1400" b="1" dirty="0">
            <a:solidFill>
              <a:schemeClr val="tx1"/>
            </a:solidFill>
            <a:effectLst/>
          </a:endParaRPr>
        </a:p>
        <a:p xmlns:a="http://schemas.openxmlformats.org/drawingml/2006/main">
          <a:pPr algn="ctr"/>
          <a:endParaRPr lang="ru-RU" sz="1200" b="1" dirty="0">
            <a:solidFill>
              <a:schemeClr val="bg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0.8483</cdr:x>
      <cdr:y>0.16979</cdr:y>
    </cdr:from>
    <cdr:to>
      <cdr:x>0.98989</cdr:x>
      <cdr:y>0.23108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7848872" y="1010511"/>
          <a:ext cx="1310065" cy="364779"/>
        </a:xfrm>
        <a:prstGeom xmlns:a="http://schemas.openxmlformats.org/drawingml/2006/main" prst="rect">
          <a:avLst/>
        </a:prstGeom>
        <a:solidFill xmlns:a="http://schemas.openxmlformats.org/drawingml/2006/main">
          <a:srgbClr val="82AFEA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8,4 (62,8</a:t>
          </a:r>
          <a:r>
            <a:rPr lang="ru-RU" sz="1400" b="1" dirty="0">
              <a:solidFill>
                <a:schemeClr val="tx1"/>
              </a:solidFill>
            </a:rPr>
            <a:t>%)</a:t>
          </a:r>
        </a:p>
      </cdr:txBody>
    </cdr:sp>
  </cdr:relSizeAnchor>
  <cdr:relSizeAnchor xmlns:cdr="http://schemas.openxmlformats.org/drawingml/2006/chartDrawing">
    <cdr:from>
      <cdr:x>0.21013</cdr:x>
      <cdr:y>0.90781</cdr:y>
    </cdr:from>
    <cdr:to>
      <cdr:x>0.81717</cdr:x>
      <cdr:y>0.96378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944216" y="5402999"/>
          <a:ext cx="5616624" cy="33311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dirty="0">
              <a:solidFill>
                <a:sysClr val="windowText" lastClr="000000"/>
              </a:solidFill>
            </a:rPr>
            <a:t>     </a:t>
          </a:r>
          <a:r>
            <a:rPr lang="ru-RU" sz="1600" b="1" dirty="0">
              <a:solidFill>
                <a:sysClr val="windowText" lastClr="000000"/>
              </a:solidFill>
            </a:rPr>
            <a:t>ВСЕГО НЕНАЛОГОВЫЕ ДОХОДЫ:</a:t>
          </a:r>
          <a:r>
            <a:rPr lang="ru-RU" sz="1600" b="1" baseline="0" dirty="0">
              <a:solidFill>
                <a:sysClr val="windowText" lastClr="000000"/>
              </a:solidFill>
            </a:rPr>
            <a:t>  </a:t>
          </a:r>
          <a:r>
            <a:rPr lang="ru-RU" sz="1600" b="1" baseline="0" dirty="0" smtClean="0">
              <a:solidFill>
                <a:sysClr val="windowText" lastClr="000000"/>
              </a:solidFill>
            </a:rPr>
            <a:t>13,37 </a:t>
          </a:r>
          <a:r>
            <a:rPr lang="ru-RU" sz="1600" b="1" baseline="0" dirty="0" err="1" smtClean="0">
              <a:solidFill>
                <a:sysClr val="windowText" lastClr="000000"/>
              </a:solidFill>
            </a:rPr>
            <a:t>млн.рублей</a:t>
          </a:r>
          <a:endParaRPr lang="ru-RU" sz="16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0.8483</cdr:x>
      <cdr:y>0.32707</cdr:y>
    </cdr:from>
    <cdr:to>
      <cdr:x>0.98915</cdr:x>
      <cdr:y>0.3957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7848872" y="1946615"/>
          <a:ext cx="1303217" cy="408463"/>
        </a:xfrm>
        <a:prstGeom xmlns:a="http://schemas.openxmlformats.org/drawingml/2006/main" prst="rect">
          <a:avLst/>
        </a:prstGeom>
        <a:solidFill xmlns:a="http://schemas.openxmlformats.org/drawingml/2006/main">
          <a:srgbClr val="CC00F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0,9  </a:t>
          </a:r>
          <a:r>
            <a:rPr lang="ru-RU" sz="1400" b="1" baseline="0" dirty="0">
              <a:solidFill>
                <a:schemeClr val="tx1"/>
              </a:solidFill>
            </a:rPr>
            <a:t>(6,8%)</a:t>
          </a:r>
          <a:endParaRPr lang="ru-RU" sz="1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0.8483</cdr:x>
      <cdr:y>0.48435</cdr:y>
    </cdr:from>
    <cdr:to>
      <cdr:x>0.98917</cdr:x>
      <cdr:y>0.57243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7848872" y="2882719"/>
          <a:ext cx="1303403" cy="524224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>
            <a:lnSpc>
              <a:spcPts val="800"/>
            </a:lnSpc>
          </a:pPr>
          <a:r>
            <a:rPr lang="ru-RU" sz="1400" b="1" dirty="0" smtClean="0">
              <a:solidFill>
                <a:schemeClr val="tx1"/>
              </a:solidFill>
            </a:rPr>
            <a:t>1,2 (9,3 </a:t>
          </a:r>
          <a:r>
            <a:rPr lang="ru-RU" sz="1400" b="1" dirty="0">
              <a:solidFill>
                <a:schemeClr val="tx1"/>
              </a:solidFill>
            </a:rPr>
            <a:t>%)</a:t>
          </a:r>
        </a:p>
      </cdr:txBody>
    </cdr:sp>
  </cdr:relSizeAnchor>
  <cdr:relSizeAnchor xmlns:cdr="http://schemas.openxmlformats.org/drawingml/2006/chartDrawing">
    <cdr:from>
      <cdr:x>0.8483</cdr:x>
      <cdr:y>0.67793</cdr:y>
    </cdr:from>
    <cdr:to>
      <cdr:x>0.99222</cdr:x>
      <cdr:y>0.744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7848872" y="4034847"/>
          <a:ext cx="1331640" cy="393227"/>
        </a:xfrm>
        <a:prstGeom xmlns:a="http://schemas.openxmlformats.org/drawingml/2006/main" prst="rect">
          <a:avLst/>
        </a:prstGeom>
        <a:solidFill xmlns:a="http://schemas.openxmlformats.org/drawingml/2006/main">
          <a:srgbClr val="FF5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</a:rPr>
            <a:t>2,8 (21,1</a:t>
          </a:r>
          <a:r>
            <a:rPr lang="ru-RU" sz="1400" b="1" dirty="0">
              <a:solidFill>
                <a:schemeClr val="tx1"/>
              </a:solidFill>
            </a:rPr>
            <a:t>%)</a:t>
          </a:r>
        </a:p>
      </cdr:txBody>
    </cdr:sp>
  </cdr:relSizeAnchor>
  <cdr:relSizeAnchor xmlns:cdr="http://schemas.openxmlformats.org/drawingml/2006/chartDrawing">
    <cdr:from>
      <cdr:x>0.83657</cdr:x>
      <cdr:y>0.0609</cdr:y>
    </cdr:from>
    <cdr:to>
      <cdr:x>1</cdr:x>
      <cdr:y>0.11778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7740406" y="362439"/>
          <a:ext cx="1512114" cy="338575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38100" dir="10800000" algn="r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 err="1" smtClean="0">
              <a:latin typeface="Arial" pitchFamily="34" charset="0"/>
              <a:cs typeface="Arial" pitchFamily="34" charset="0"/>
            </a:rPr>
            <a:t>млн.рублей</a:t>
          </a:r>
          <a:endParaRPr lang="ru-RU" sz="16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0.81085</cdr:x>
      <cdr:y>0.30632</cdr:y>
    </cdr:from>
    <cdr:to>
      <cdr:x>0.95573</cdr:x>
      <cdr:y>0.40311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7414390" y="2086538"/>
          <a:ext cx="1324783" cy="659303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i="0" baseline="0" dirty="0">
              <a:solidFill>
                <a:schemeClr val="bg1"/>
              </a:solidFill>
            </a:rPr>
            <a:t>210,61  (18,5%)</a:t>
          </a:r>
          <a:endParaRPr lang="ru-RU" sz="14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0.81061</cdr:x>
      <cdr:y>0.4226</cdr:y>
    </cdr:from>
    <cdr:to>
      <cdr:x>0.95596</cdr:x>
      <cdr:y>0.51664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7412241" y="2878626"/>
          <a:ext cx="1329081" cy="64057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ru-RU" sz="1400" b="1" i="0" baseline="0" dirty="0">
              <a:solidFill>
                <a:schemeClr val="bg1"/>
              </a:solidFill>
            </a:rPr>
            <a:t>313,22  (27,5%)</a:t>
          </a:r>
        </a:p>
      </cdr:txBody>
    </cdr:sp>
  </cdr:relSizeAnchor>
  <cdr:relSizeAnchor xmlns:cdr="http://schemas.openxmlformats.org/drawingml/2006/chartDrawing">
    <cdr:from>
      <cdr:x>0.80835</cdr:x>
      <cdr:y>0.52831</cdr:y>
    </cdr:from>
    <cdr:to>
      <cdr:x>0.95822</cdr:x>
      <cdr:y>0.60693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7391576" y="3598706"/>
          <a:ext cx="1370411" cy="535534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i="0" baseline="0">
              <a:solidFill>
                <a:schemeClr val="bg1"/>
              </a:solidFill>
            </a:rPr>
            <a:t>596,55 (</a:t>
          </a:r>
          <a:r>
            <a:rPr lang="ru-RU" sz="1400" b="1">
              <a:solidFill>
                <a:schemeClr val="bg1"/>
              </a:solidFill>
            </a:rPr>
            <a:t>52,3%)</a:t>
          </a:r>
        </a:p>
      </cdr:txBody>
    </cdr:sp>
  </cdr:relSizeAnchor>
  <cdr:relSizeAnchor xmlns:cdr="http://schemas.openxmlformats.org/drawingml/2006/chartDrawing">
    <cdr:from>
      <cdr:x>0.25861</cdr:x>
      <cdr:y>0.9108</cdr:y>
    </cdr:from>
    <cdr:to>
      <cdr:x>0.71944</cdr:x>
      <cdr:y>0.97225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2545842" y="5747424"/>
          <a:ext cx="4536504" cy="38771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600" b="1" i="0" baseline="0" dirty="0">
              <a:solidFill>
                <a:sysClr val="windowText" lastClr="000000"/>
              </a:solidFill>
            </a:rPr>
            <a:t>ИТОГО:     1 </a:t>
          </a:r>
          <a:r>
            <a:rPr lang="ru-RU" sz="1600" b="1" i="0" baseline="0" dirty="0" smtClean="0">
              <a:solidFill>
                <a:sysClr val="windowText" lastClr="000000"/>
              </a:solidFill>
            </a:rPr>
            <a:t>140,22 </a:t>
          </a:r>
          <a:r>
            <a:rPr lang="ru-RU" sz="1600" b="1" i="0" baseline="0" dirty="0" err="1" smtClean="0">
              <a:solidFill>
                <a:sysClr val="windowText" lastClr="000000"/>
              </a:solidFill>
            </a:rPr>
            <a:t>млн.рублей</a:t>
          </a:r>
          <a:endParaRPr lang="ru-RU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0.63514</cdr:x>
      <cdr:y>0.06572</cdr:y>
    </cdr:from>
    <cdr:to>
      <cdr:x>0.74349</cdr:x>
      <cdr:y>0.23474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360007" y="3555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0.81036</cdr:x>
      <cdr:y>0.65517</cdr:y>
    </cdr:from>
    <cdr:to>
      <cdr:x>0.95621</cdr:x>
      <cdr:y>0.7248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7409956" y="4462802"/>
          <a:ext cx="1333652" cy="474297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dirty="0" smtClean="0"/>
            <a:t>19,83 (1,7%)</a:t>
          </a:r>
          <a:endParaRPr lang="ru-RU" sz="14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0.8116</cdr:x>
      <cdr:y>0.17428</cdr:y>
    </cdr:from>
    <cdr:to>
      <cdr:x>0.95648</cdr:x>
      <cdr:y>0.27107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037936" y="1238991"/>
          <a:ext cx="1434869" cy="688117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600" b="1" i="0" baseline="0" dirty="0" smtClean="0">
              <a:solidFill>
                <a:schemeClr val="bg1"/>
              </a:solidFill>
            </a:rPr>
            <a:t>328,75- </a:t>
          </a:r>
          <a:r>
            <a:rPr lang="ru-RU" sz="1600" b="1" i="0" baseline="0" dirty="0">
              <a:solidFill>
                <a:schemeClr val="bg1"/>
              </a:solidFill>
            </a:rPr>
            <a:t>22,4%</a:t>
          </a:r>
          <a:endParaRPr lang="ru-RU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0.81148</cdr:x>
      <cdr:y>0.36672</cdr:y>
    </cdr:from>
    <cdr:to>
      <cdr:x>0.95973</cdr:x>
      <cdr:y>0.56929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8036776" y="2607143"/>
          <a:ext cx="1468280" cy="14401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300" b="1" i="0" baseline="0" dirty="0">
              <a:solidFill>
                <a:schemeClr val="bg1"/>
              </a:solidFill>
            </a:rPr>
            <a:t>Дотации </a:t>
          </a:r>
          <a:r>
            <a:rPr lang="ru-RU" sz="1300" b="1" i="0" baseline="0" dirty="0" smtClean="0">
              <a:solidFill>
                <a:schemeClr val="bg1"/>
              </a:solidFill>
            </a:rPr>
            <a:t>– 210,61</a:t>
          </a:r>
          <a:endParaRPr lang="ru-RU" sz="1300" b="1" i="0" baseline="0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ru-RU" sz="1300" b="1" i="0" baseline="0" dirty="0">
              <a:solidFill>
                <a:schemeClr val="bg1"/>
              </a:solidFill>
            </a:rPr>
            <a:t>Субсидии </a:t>
          </a:r>
          <a:r>
            <a:rPr lang="ru-RU" sz="1300" b="1" i="0" baseline="0" dirty="0" smtClean="0">
              <a:solidFill>
                <a:schemeClr val="bg1"/>
              </a:solidFill>
            </a:rPr>
            <a:t>– 313,22</a:t>
          </a:r>
          <a:endParaRPr lang="ru-RU" sz="1300" b="1" i="0" baseline="0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ru-RU" sz="1300" b="1" i="0" baseline="0" dirty="0">
              <a:solidFill>
                <a:schemeClr val="bg1"/>
              </a:solidFill>
            </a:rPr>
            <a:t>Иные МБТ </a:t>
          </a:r>
          <a:r>
            <a:rPr lang="ru-RU" sz="1300" b="1" i="0" baseline="0" dirty="0" smtClean="0">
              <a:solidFill>
                <a:schemeClr val="bg1"/>
              </a:solidFill>
            </a:rPr>
            <a:t>– 19,84</a:t>
          </a:r>
          <a:endParaRPr lang="ru-RU" sz="1300" b="1" i="0" baseline="0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ru-RU" sz="1300" b="1" i="0" baseline="0" dirty="0">
              <a:solidFill>
                <a:schemeClr val="bg1"/>
              </a:solidFill>
            </a:rPr>
            <a:t>(37,0%)</a:t>
          </a:r>
        </a:p>
      </cdr:txBody>
    </cdr:sp>
  </cdr:relSizeAnchor>
  <cdr:relSizeAnchor xmlns:cdr="http://schemas.openxmlformats.org/drawingml/2006/chartDrawing">
    <cdr:from>
      <cdr:x>0.81111</cdr:x>
      <cdr:y>0.58955</cdr:y>
    </cdr:from>
    <cdr:to>
      <cdr:x>0.96098</cdr:x>
      <cdr:y>0.66817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8033141" y="4191319"/>
          <a:ext cx="1484289" cy="558939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400" b="1" i="0" baseline="0" dirty="0">
              <a:solidFill>
                <a:schemeClr val="bg1"/>
              </a:solidFill>
            </a:rPr>
            <a:t>Субвенции       </a:t>
          </a:r>
          <a:r>
            <a:rPr lang="ru-RU" sz="1400" b="1" i="0" baseline="0" dirty="0" smtClean="0">
              <a:solidFill>
                <a:schemeClr val="bg1"/>
              </a:solidFill>
            </a:rPr>
            <a:t>596,54- </a:t>
          </a:r>
          <a:r>
            <a:rPr lang="ru-RU" sz="1400" b="1" dirty="0">
              <a:solidFill>
                <a:schemeClr val="bg1"/>
              </a:solidFill>
            </a:rPr>
            <a:t>40,6%</a:t>
          </a:r>
        </a:p>
      </cdr:txBody>
    </cdr:sp>
  </cdr:relSizeAnchor>
  <cdr:relSizeAnchor xmlns:cdr="http://schemas.openxmlformats.org/drawingml/2006/chartDrawing">
    <cdr:from>
      <cdr:x>0.2472</cdr:x>
      <cdr:y>0.82654</cdr:y>
    </cdr:from>
    <cdr:to>
      <cdr:x>0.76342</cdr:x>
      <cdr:y>0.89341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2448272" y="5876186"/>
          <a:ext cx="5112568" cy="475374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1600" b="1" i="0" baseline="0" dirty="0">
              <a:solidFill>
                <a:sysClr val="windowText" lastClr="000000"/>
              </a:solidFill>
            </a:rPr>
            <a:t>ВСЕГО :     1 </a:t>
          </a:r>
          <a:r>
            <a:rPr lang="ru-RU" sz="1600" b="1" i="0" baseline="0" dirty="0" smtClean="0">
              <a:solidFill>
                <a:sysClr val="windowText" lastClr="000000"/>
              </a:solidFill>
            </a:rPr>
            <a:t>468,97 </a:t>
          </a:r>
          <a:r>
            <a:rPr lang="ru-RU" sz="1600" b="1" i="0" baseline="0" dirty="0" err="1" smtClean="0">
              <a:solidFill>
                <a:sysClr val="windowText" lastClr="000000"/>
              </a:solidFill>
            </a:rPr>
            <a:t>млн.рублей</a:t>
          </a:r>
          <a:endParaRPr lang="ru-RU" sz="1600" b="1" i="0" baseline="0" dirty="0" smtClean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0.63514</cdr:x>
      <cdr:y>0.06572</cdr:y>
    </cdr:from>
    <cdr:to>
      <cdr:x>0.74349</cdr:x>
      <cdr:y>0.23474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360007" y="3555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0.7707</cdr:x>
      <cdr:y>0.1135</cdr:y>
    </cdr:from>
    <cdr:to>
      <cdr:x>0.92337</cdr:x>
      <cdr:y>0.16113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7632848" y="806943"/>
          <a:ext cx="1512114" cy="338575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38100" dir="10800000" algn="r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 err="1" smtClean="0">
              <a:latin typeface="Arial" pitchFamily="34" charset="0"/>
              <a:cs typeface="Arial" pitchFamily="34" charset="0"/>
            </a:rPr>
            <a:t>млн.рублей</a:t>
          </a:r>
          <a:endParaRPr lang="ru-RU" sz="16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0.14709</cdr:x>
      <cdr:y>0.03981</cdr:y>
    </cdr:from>
    <cdr:to>
      <cdr:x>0.367</cdr:x>
      <cdr:y>0.16437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434244" y="84344"/>
          <a:ext cx="649246" cy="26391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0.39099</cdr:x>
      <cdr:y>0.22695</cdr:y>
    </cdr:from>
    <cdr:to>
      <cdr:x>0.61125</cdr:x>
      <cdr:y>0.3289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1154324" y="480848"/>
          <a:ext cx="650280" cy="21601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0.66416</cdr:x>
      <cdr:y>0.23593</cdr:y>
    </cdr:from>
    <cdr:to>
      <cdr:x>0.86002</cdr:x>
      <cdr:y>0.33789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1960821" y="499889"/>
          <a:ext cx="578251" cy="21601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0.14634</cdr:x>
      <cdr:y>0.10196</cdr:y>
    </cdr:from>
    <cdr:to>
      <cdr:x>0.36625</cdr:x>
      <cdr:y>0.22652</cdr:y>
    </cdr:to>
    <cdr:sp macro="" textlink="">
      <cdr:nvSpPr>
        <cdr:cNvPr id="4" name="Скругленный прямоугольник 1"/>
        <cdr:cNvSpPr/>
      </cdr:nvSpPr>
      <cdr:spPr bwMode="auto">
        <a:xfrm xmlns:a="http://schemas.openxmlformats.org/drawingml/2006/main">
          <a:off x="432048" y="216024"/>
          <a:ext cx="649246" cy="26391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>
            <a:defRPr/>
          </a:pPr>
          <a:endParaRPr dirty="0"/>
        </a:p>
      </cdr:txBody>
    </cdr:sp>
  </cdr:relSizeAnchor>
  <cdr:relSizeAnchor xmlns:cdr="http://schemas.openxmlformats.org/drawingml/2006/chartDrawing">
    <cdr:from>
      <cdr:x>0.3666</cdr:x>
      <cdr:y>0.27189</cdr:y>
    </cdr:from>
    <cdr:to>
      <cdr:x>0.58537</cdr:x>
      <cdr:y>0.37384</cdr:y>
    </cdr:to>
    <cdr:sp macro="" textlink="">
      <cdr:nvSpPr>
        <cdr:cNvPr id="5" name="Скругленный прямоугольник 2"/>
        <cdr:cNvSpPr/>
      </cdr:nvSpPr>
      <cdr:spPr bwMode="auto">
        <a:xfrm xmlns:a="http://schemas.openxmlformats.org/drawingml/2006/main">
          <a:off x="1082316" y="576073"/>
          <a:ext cx="645888" cy="21601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0.68293</cdr:x>
      <cdr:y>0.27189</cdr:y>
    </cdr:from>
    <cdr:to>
      <cdr:x>0.87879</cdr:x>
      <cdr:y>0.37384</cdr:y>
    </cdr:to>
    <cdr:sp macro="" textlink="">
      <cdr:nvSpPr>
        <cdr:cNvPr id="6" name="Скругленный прямоугольник 3"/>
        <cdr:cNvSpPr/>
      </cdr:nvSpPr>
      <cdr:spPr bwMode="auto">
        <a:xfrm xmlns:a="http://schemas.openxmlformats.org/drawingml/2006/main">
          <a:off x="2016233" y="576073"/>
          <a:ext cx="578251" cy="216015"/>
        </a:xfrm>
        <a:prstGeom xmlns:a="http://schemas.openxmlformats.org/drawingml/2006/main" prst="roundRect">
          <a:avLst>
            <a:gd name="adj" fmla="val 16667"/>
          </a:avLst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/>
          </a:pPr>
          <a:endParaRPr lang="ru-RU" sz="8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0.14709</cdr:x>
      <cdr:y>0.40783</cdr:y>
    </cdr:from>
    <cdr:to>
      <cdr:x>0.36699</cdr:x>
      <cdr:y>0.53239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434244" y="864096"/>
          <a:ext cx="649217" cy="26391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b="1" dirty="0" smtClean="0">
              <a:solidFill>
                <a:sysClr val="windowText" lastClr="000000"/>
              </a:solidFill>
            </a:rPr>
            <a:t>11 597,6</a:t>
          </a:r>
          <a:endParaRPr lang="ru-RU" sz="9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0.39024</cdr:x>
      <cdr:y>0.44181</cdr:y>
    </cdr:from>
    <cdr:to>
      <cdr:x>0.6105</cdr:x>
      <cdr:y>0.54376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1152117" y="936104"/>
          <a:ext cx="650279" cy="216009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dirty="0" smtClean="0">
              <a:solidFill>
                <a:sysClr val="windowText" lastClr="000000"/>
              </a:solidFill>
            </a:rPr>
            <a:t>11 600,2</a:t>
          </a:r>
          <a:endParaRPr lang="ru-RU" sz="9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0.66569</cdr:x>
      <cdr:y>0.08497</cdr:y>
    </cdr:from>
    <cdr:to>
      <cdr:x>0.95196</cdr:x>
      <cdr:y>0.18692</cdr:y>
    </cdr:to>
    <cdr:sp macro="" textlink="">
      <cdr:nvSpPr>
        <cdr:cNvPr id="4" name="Скругленный прямоугольник 3"/>
        <cdr:cNvSpPr/>
      </cdr:nvSpPr>
      <cdr:spPr>
        <a:xfrm xmlns:a="http://schemas.openxmlformats.org/drawingml/2006/main">
          <a:off x="1965335" y="180032"/>
          <a:ext cx="845173" cy="216009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dirty="0" smtClean="0">
              <a:solidFill>
                <a:sysClr val="windowText" lastClr="000000"/>
              </a:solidFill>
            </a:rPr>
            <a:t>12 750,4</a:t>
          </a:r>
          <a:endParaRPr lang="ru-RU" sz="900" b="1" dirty="0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F4421-BB94-49D7-9039-46C97BBD1901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C665F-A2CD-4995-8BDD-FA7EA4D15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46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F9621-B839-435B-B86E-25FC0700A96F}" type="slidenum">
              <a:rPr lang="ru-RU" smtClean="0">
                <a:solidFill>
                  <a:prstClr val="black"/>
                </a:solidFill>
              </a:rPr>
              <a:pPr/>
              <a:t>32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201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856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49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379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59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94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62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1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52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07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776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F8E0D-5900-4C90-99B2-EC4BA6A26237}" type="datetimeFigureOut">
              <a:rPr lang="ru-RU" smtClean="0"/>
              <a:t>27.12.2021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B1E3A-7815-4C7B-8ABE-056D406E5B2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92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ый год\278363_Rabochiy_vizit_gubernatora_Chelyabinskoy_oblasti_Borisa_Dubrovskogo_v_Kasli_Kasli_stela_kasli_250x0_3589.2370.474.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17425" b="6326"/>
          <a:stretch/>
        </p:blipFill>
        <p:spPr bwMode="auto">
          <a:xfrm>
            <a:off x="-23786" y="-21028"/>
            <a:ext cx="9180000" cy="687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-252413" y="511175"/>
            <a:ext cx="9396413" cy="2989263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БЮДЖЕТ </a:t>
            </a:r>
            <a:br>
              <a:rPr lang="ru-RU" sz="7200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br>
              <a:rPr lang="ru-RU" sz="7200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ГРАЖДАН</a:t>
            </a:r>
            <a:endParaRPr lang="ru-RU" sz="7200" b="1" spc="50" dirty="0">
              <a:ln w="11430">
                <a:solidFill>
                  <a:schemeClr val="tx1"/>
                </a:solidFill>
              </a:ln>
              <a:solidFill>
                <a:srgbClr val="7030A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4294967295"/>
          </p:nvPr>
        </p:nvSpPr>
        <p:spPr>
          <a:xfrm>
            <a:off x="358775" y="3933825"/>
            <a:ext cx="8785225" cy="17986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31750" h="5715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Каслинского муниципального района </a:t>
            </a:r>
          </a:p>
          <a:p>
            <a:pPr marL="0" indent="0" algn="ctr">
              <a:buNone/>
            </a:pPr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2022 год и на плановый период </a:t>
            </a:r>
          </a:p>
          <a:p>
            <a:pPr marL="0" indent="0" algn="ctr">
              <a:buNone/>
            </a:pPr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2023-202</a:t>
            </a:r>
            <a:r>
              <a:rPr lang="ru-RU" b="1" spc="50" dirty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b="1" spc="50" dirty="0" smtClean="0">
                <a:ln w="11430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годов»</a:t>
            </a:r>
            <a:endParaRPr lang="ru-RU" b="1" spc="50" dirty="0">
              <a:ln w="11430">
                <a:solidFill>
                  <a:schemeClr val="tx1"/>
                </a:solidFill>
              </a:ln>
              <a:solidFill>
                <a:srgbClr val="7030A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Users\User\Desktop\для презентации\Без имени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43" y="260648"/>
            <a:ext cx="1260383" cy="13681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1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23528" y="116632"/>
            <a:ext cx="8821488" cy="792088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 Каслинского муниципального района на 2022-2024 годы</a:t>
            </a:r>
            <a:endParaRPr lang="ru-RU" sz="3600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1603539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571634"/>
              </p:ext>
            </p:extLst>
          </p:nvPr>
        </p:nvGraphicFramePr>
        <p:xfrm>
          <a:off x="467544" y="2204864"/>
          <a:ext cx="8229601" cy="3528392"/>
        </p:xfrm>
        <a:graphic>
          <a:graphicData uri="http://schemas.openxmlformats.org/drawingml/2006/table">
            <a:tbl>
              <a:tblPr/>
              <a:tblGrid>
                <a:gridCol w="2111667"/>
                <a:gridCol w="1992789"/>
                <a:gridCol w="2022940"/>
                <a:gridCol w="2102205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Период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Доходы бюджета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Расходы бюджета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Дефицит бюджета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2022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1468,97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1468,97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2023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1604,75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1604,75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972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2024 год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1797,48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1797,48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</a:p>
                  </a:txBody>
                  <a:tcPr marL="60111" marR="60111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88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Доходы бюджета Каслинского муниципального района </a:t>
            </a:r>
            <a:r>
              <a:rPr lang="ru-RU" sz="24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на 2022 год</a:t>
            </a:r>
            <a:endParaRPr lang="ru-RU" sz="2400" b="1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5656076"/>
              </p:ext>
            </p:extLst>
          </p:nvPr>
        </p:nvGraphicFramePr>
        <p:xfrm>
          <a:off x="132727" y="548680"/>
          <a:ext cx="8206680" cy="5897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User\Desktop\content_im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8" y="1337944"/>
            <a:ext cx="1812220" cy="11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84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436223"/>
              </p:ext>
            </p:extLst>
          </p:nvPr>
        </p:nvGraphicFramePr>
        <p:xfrm>
          <a:off x="-2700808" y="980728"/>
          <a:ext cx="10296000" cy="608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584" y="46318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Структура налоговых доходов бюджета Каслинского муниципального района на </a:t>
            </a:r>
            <a:r>
              <a:rPr lang="ru-RU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 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463059"/>
              </p:ext>
            </p:extLst>
          </p:nvPr>
        </p:nvGraphicFramePr>
        <p:xfrm>
          <a:off x="-684584" y="877315"/>
          <a:ext cx="9721080" cy="614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28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6318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Структура неналоговых доходов бюджета Каслинского муниципального района  на </a:t>
            </a:r>
            <a:r>
              <a:rPr lang="ru-RU" sz="24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24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 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5776415"/>
              </p:ext>
            </p:extLst>
          </p:nvPr>
        </p:nvGraphicFramePr>
        <p:xfrm>
          <a:off x="-108520" y="906321"/>
          <a:ext cx="9252520" cy="5951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936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480312"/>
              </p:ext>
            </p:extLst>
          </p:nvPr>
        </p:nvGraphicFramePr>
        <p:xfrm>
          <a:off x="-180528" y="46318"/>
          <a:ext cx="9144000" cy="681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87624" y="4631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Структура безвозмездных поступлений  бюджета Каслинского муниципального района  на </a:t>
            </a:r>
            <a:r>
              <a:rPr lang="ru-RU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2022 </a:t>
            </a:r>
            <a:r>
              <a:rPr lang="ru-RU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год  </a:t>
            </a:r>
          </a:p>
          <a:p>
            <a:pPr lvl="0" algn="ctr"/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TextBox 6"/>
          <p:cNvSpPr txBox="1"/>
          <p:nvPr/>
        </p:nvSpPr>
        <p:spPr>
          <a:xfrm>
            <a:off x="7140175" y="1243883"/>
            <a:ext cx="1512159" cy="3385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9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8864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sz="36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Безвозмездные поступления</a:t>
            </a:r>
            <a:endParaRPr lang="ru-RU" sz="36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109550"/>
              </p:ext>
            </p:extLst>
          </p:nvPr>
        </p:nvGraphicFramePr>
        <p:xfrm>
          <a:off x="539552" y="1628800"/>
          <a:ext cx="8208912" cy="4608512"/>
        </p:xfrm>
        <a:graphic>
          <a:graphicData uri="http://schemas.openxmlformats.org/drawingml/2006/table">
            <a:tbl>
              <a:tblPr/>
              <a:tblGrid>
                <a:gridCol w="2179357"/>
                <a:gridCol w="3196391"/>
                <a:gridCol w="2833164"/>
              </a:tblGrid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Дотации (от лат. «</a:t>
                      </a:r>
                      <a:r>
                        <a:rPr lang="en-US" sz="1800" b="0" dirty="0" err="1">
                          <a:effectLst/>
                          <a:latin typeface="Times New Roman"/>
                          <a:ea typeface="Times New Roman"/>
                        </a:rPr>
                        <a:t>Dotatio</a:t>
                      </a: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» – дар, пожертвование)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Предоставляются без определения конкретной цели их использования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b="0" dirty="0">
                          <a:effectLst/>
                          <a:latin typeface="Times New Roman"/>
                          <a:ea typeface="Times New Roman"/>
                        </a:rPr>
                        <a:t>Вы даете ребенку «карманные деньги»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7281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Субвенции (от лат. 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</a:rPr>
                        <a:t>Subvenire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» – приходить на помощь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Предоставляются на финансирование «переданных» другим публично-правовым образованиям полномочий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Вы даете ребенку деньги и посылаете его в магазин купить продукты (по списку)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Субсидии (от лат. «</a:t>
                      </a:r>
                      <a:r>
                        <a:rPr lang="en-US" sz="1800" dirty="0" err="1">
                          <a:effectLst/>
                          <a:latin typeface="Times New Roman"/>
                          <a:ea typeface="Times New Roman"/>
                        </a:rPr>
                        <a:t>Subsidium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» – поддержка)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Предоставляются на условиях долевого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</a:rPr>
                        <a:t>софинансирования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расходов других бюджетов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1066800" algn="l"/>
                          <a:tab pos="2209800" algn="l"/>
                        </a:tabLs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Вы «добавляете» денег для того, чтобы ваш ребенок купил себе новый телефон (а остальные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он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накопил сам)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22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6319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Структура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финансовых ресурсов в разрезе исполняемых полномочий КМР на 2022 год</a:t>
            </a:r>
            <a:endParaRPr lang="ru-RU" sz="2400" dirty="0">
              <a:solidFill>
                <a:srgbClr val="FFFF99"/>
              </a:solidFill>
              <a:latin typeface="+mj-lt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015507"/>
              </p:ext>
            </p:extLst>
          </p:nvPr>
        </p:nvGraphicFramePr>
        <p:xfrm>
          <a:off x="-468560" y="461817"/>
          <a:ext cx="9903846" cy="710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90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663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Расходы бюджета Каслинского муниципального района на 2022-2024 годы</a:t>
            </a:r>
            <a:endParaRPr lang="ru-RU" sz="2400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56" y="5733256"/>
            <a:ext cx="1266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1 468,97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09200" y="5733797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1 604,75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9978" y="5734338"/>
            <a:ext cx="1266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1 797,48</a:t>
            </a:r>
          </a:p>
        </p:txBody>
      </p:sp>
      <p:pic>
        <p:nvPicPr>
          <p:cNvPr id="7" name="Picture 2" descr="\\192.168.0.2\сетевые документы\ОСБИ\БЮДЖЕТЫ КМР\Бюджет 2021\публичные слушания\money_055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6" r="37212"/>
          <a:stretch/>
        </p:blipFill>
        <p:spPr bwMode="auto">
          <a:xfrm flipH="1">
            <a:off x="1002865" y="1587448"/>
            <a:ext cx="4222048" cy="42756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2" descr="\\192.168.0.2\сетевые документы\ОСБИ\БЮДЖЕТЫ КМР\Бюджет 2021\публичные слушания\money_055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95914"/>
            <a:ext cx="2448271" cy="429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98300" y="1888301"/>
            <a:ext cx="1703351" cy="584775"/>
          </a:xfrm>
          <a:prstGeom prst="rect">
            <a:avLst/>
          </a:prstGeom>
          <a:noFill/>
          <a:effectLst>
            <a:reflection blurRad="12700" stA="60000" endPos="7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2022 год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319" y="2558431"/>
            <a:ext cx="1703351" cy="584775"/>
          </a:xfrm>
          <a:prstGeom prst="rect">
            <a:avLst/>
          </a:prstGeom>
          <a:noFill/>
          <a:effectLst>
            <a:reflection blurRad="12700" stA="60000" endPos="7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2023 год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52571" y="1196751"/>
            <a:ext cx="1703351" cy="584775"/>
          </a:xfrm>
          <a:prstGeom prst="rect">
            <a:avLst/>
          </a:prstGeom>
          <a:noFill/>
          <a:effectLst>
            <a:reflection blurRad="12700" stA="60000" endPos="7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2024 год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3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для презентации\Фо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292" y="5325985"/>
            <a:ext cx="2265398" cy="137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39552" y="116632"/>
            <a:ext cx="8424936" cy="864096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 Каслинского муниципального района на 2022 год</a:t>
            </a:r>
            <a:endParaRPr lang="ru-RU" sz="34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1" r="29748" b="12513"/>
          <a:stretch/>
        </p:blipFill>
        <p:spPr bwMode="auto">
          <a:xfrm>
            <a:off x="778998" y="1402096"/>
            <a:ext cx="1752339" cy="1161669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3" r="5866" b="17096"/>
          <a:stretch/>
        </p:blipFill>
        <p:spPr bwMode="auto">
          <a:xfrm>
            <a:off x="477821" y="3051662"/>
            <a:ext cx="1514274" cy="1162337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257" y="5320414"/>
            <a:ext cx="1882354" cy="1257074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ttp://reporter64.ru/uploads/content/ala_1482304395585a2b8bc9f5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48" y="3890743"/>
            <a:ext cx="1759076" cy="1077434"/>
          </a:xfrm>
          <a:prstGeom prst="rect">
            <a:avLst/>
          </a:prstGeom>
          <a:noFill/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041" y="1790930"/>
            <a:ext cx="1780537" cy="1143995"/>
          </a:xfrm>
          <a:prstGeom prst="rect">
            <a:avLst/>
          </a:prstGeom>
          <a:noFill/>
          <a:ln>
            <a:noFill/>
          </a:ln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http://posta-magazine.ru/images/stories/flexicontent/01_children-instead-flowers_Posta-Magazin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t="10004" r="31583" b="27379"/>
          <a:stretch/>
        </p:blipFill>
        <p:spPr bwMode="auto">
          <a:xfrm>
            <a:off x="5030208" y="5277289"/>
            <a:ext cx="1656728" cy="1202189"/>
          </a:xfrm>
          <a:prstGeom prst="rect">
            <a:avLst/>
          </a:prstGeom>
          <a:noFill/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www.kolos-74.ru/media/k2/galleries/2378/OHJDV_3MR8M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t="8546" r="11443" b="3334"/>
          <a:stretch/>
        </p:blipFill>
        <p:spPr bwMode="auto">
          <a:xfrm>
            <a:off x="465358" y="4662936"/>
            <a:ext cx="1557631" cy="1255723"/>
          </a:xfrm>
          <a:prstGeom prst="rect">
            <a:avLst/>
          </a:prstGeom>
          <a:noFill/>
          <a:effectLst>
            <a:outerShdw blurRad="88900" dist="190500" dir="2700000" algn="ctr" rotWithShape="0">
              <a:schemeClr val="bg1">
                <a:lumMod val="50000"/>
                <a:alpha val="43000"/>
              </a:schemeClr>
            </a:outerShdw>
            <a:softEdge rad="31750"/>
          </a:effectLst>
          <a:scene3d>
            <a:camera prst="orthographicFront"/>
            <a:lightRig rig="threePt" dir="t"/>
          </a:scene3d>
          <a:sp3d prstMaterial="dkEdg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право 9"/>
          <p:cNvSpPr/>
          <p:nvPr/>
        </p:nvSpPr>
        <p:spPr>
          <a:xfrm rot="20103322">
            <a:off x="5503467" y="3097943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496678" flipH="1">
            <a:off x="2648876" y="3080323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496678" flipV="1">
            <a:off x="5549949" y="4541259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20103322" flipH="1" flipV="1">
            <a:off x="2559709" y="4558879"/>
            <a:ext cx="887673" cy="94776"/>
          </a:xfrm>
          <a:prstGeom prst="rightArrow">
            <a:avLst>
              <a:gd name="adj1" fmla="val 38654"/>
              <a:gd name="adj2" fmla="val 55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5" descr="C:\Users\User\Desktop\для презентации\Без имени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814" y="1762116"/>
            <a:ext cx="2544528" cy="283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2434" y="3124998"/>
            <a:ext cx="2121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05895" y="1232819"/>
            <a:ext cx="1444192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9685" y="3682937"/>
            <a:ext cx="21707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1 468,97</a:t>
            </a:r>
            <a:endParaRPr lang="ru-RU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752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16632"/>
            <a:ext cx="83529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zh-CN" sz="2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rial" pitchFamily="34" charset="0"/>
              </a:rPr>
              <a:t>Объем направлений деятельности </a:t>
            </a:r>
            <a:endParaRPr lang="ru-RU" altLang="zh-CN" sz="2200" b="1" dirty="0" smtClean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 pitchFamily="2" charset="-122"/>
              <a:cs typeface="Arial" pitchFamily="34" charset="0"/>
            </a:endParaRPr>
          </a:p>
          <a:p>
            <a:pPr lvl="0" algn="ctr"/>
            <a:r>
              <a:rPr lang="ru-RU" altLang="zh-CN" sz="2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rial" pitchFamily="34" charset="0"/>
              </a:rPr>
              <a:t>в </a:t>
            </a:r>
            <a:r>
              <a:rPr lang="ru-RU" altLang="zh-CN" sz="2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rial" pitchFamily="34" charset="0"/>
              </a:rPr>
              <a:t>Каслинском муниципальном районе на 2022 год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106181"/>
              </p:ext>
            </p:extLst>
          </p:nvPr>
        </p:nvGraphicFramePr>
        <p:xfrm>
          <a:off x="899592" y="886976"/>
          <a:ext cx="7290435" cy="5939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96752"/>
            <a:ext cx="145732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30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8092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66"/>
                </a:solidFill>
              </a:rPr>
              <a:t>Уважаемые жители Каслинского муниципального района!</a:t>
            </a:r>
            <a:endParaRPr lang="ru-RU" sz="2800" dirty="0">
              <a:solidFill>
                <a:srgbClr val="FFFF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19256" cy="4968552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ознакомления с основными приоритетными направлениями бюджетной политики и обеспечения полного и доступного информирования заинтересованных пользователей о бюджете муниципального образования, администрация представляет информационный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«Бюджет для граждан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2022–2024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гг.». Он познакомит вас с положениями основного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финансового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муниципального образования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«Каслинский муниципальный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 на предстоящие три  года: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2022, 2023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постарались в доступной и понятной форме показать на какие цели и в каком объеме направляются бюджетные ресурсы, что позволит всем заинтересованным жителям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Каслинского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принять активное участие в обсуждении проектов бюджета на очередной год и плановый период и итогах его исполнения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5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229436/5671/v/950/depositphotos_56710009-stock-illustration-black-contour-sign-man-stand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1" t="14372" r="33684" b="21471"/>
          <a:stretch/>
        </p:blipFill>
        <p:spPr bwMode="auto">
          <a:xfrm>
            <a:off x="3920657" y="1784856"/>
            <a:ext cx="2061085" cy="425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http://monetainfo.ru/wp-content/uploads/2015/12/RR5714-0002.pn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23420"/>
            <a:ext cx="2427360" cy="24273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92816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Направления расходов</a:t>
            </a: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 бюджета Каслинского района в 2022 году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224581" y="1843739"/>
            <a:ext cx="2231411" cy="5760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alt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803,3</a:t>
            </a:r>
            <a:endParaRPr kumimoji="0" lang="ru-RU" altLang="ru-RU" sz="32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88183" y="2498568"/>
            <a:ext cx="307630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54,6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общих расходов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2204864"/>
            <a:ext cx="2462537" cy="1464231"/>
          </a:xfrm>
          <a:prstGeom prst="round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682,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88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85,2 %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7543" y="1669159"/>
            <a:ext cx="2427361" cy="2470452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6" name="Picture 6" descr="http://monetainfo.ru/wp-content/uploads/2015/12/RR5714-0002.png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72" y="4139611"/>
            <a:ext cx="2472299" cy="24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вал 39"/>
          <p:cNvSpPr/>
          <p:nvPr/>
        </p:nvSpPr>
        <p:spPr>
          <a:xfrm>
            <a:off x="474672" y="4114030"/>
            <a:ext cx="2461643" cy="2523461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9053" y="4653136"/>
            <a:ext cx="2396763" cy="1464231"/>
          </a:xfrm>
          <a:prstGeom prst="round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102,17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%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" name="Picture 6" descr="http://monetainfo.ru/wp-content/uploads/2015/12/RR5714-0002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076" y="3521451"/>
            <a:ext cx="2147468" cy="214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Овал 38"/>
          <p:cNvSpPr/>
          <p:nvPr/>
        </p:nvSpPr>
        <p:spPr>
          <a:xfrm>
            <a:off x="6388973" y="3521450"/>
            <a:ext cx="2120332" cy="2147467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1729" y="3861048"/>
            <a:ext cx="1836695" cy="1464231"/>
          </a:xfrm>
          <a:prstGeom prst="round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Физкультура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спорт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18,24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2,3 %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87646" y="1121018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2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023866" y="2916841"/>
            <a:ext cx="978408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053185" y="4891129"/>
            <a:ext cx="978408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flipH="1">
            <a:off x="5443866" y="4893815"/>
            <a:ext cx="888635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63190" y="1134249"/>
            <a:ext cx="48183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«Инвестиции в человека»</a:t>
            </a:r>
            <a:endParaRPr lang="ru-RU" sz="3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193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21564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Расходы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районного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бюджета в 2022 году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 образование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2838958"/>
            <a:ext cx="2374790" cy="10521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Дошкольное образование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188,3 (27,6 %)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81876" y="1340768"/>
            <a:ext cx="2374790" cy="10521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образование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335,7 (49,2%)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88199" y="2521047"/>
            <a:ext cx="2374790" cy="10521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Дополнительное образование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63,1 (9,2 %)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8064" y="4725144"/>
            <a:ext cx="2374790" cy="10521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Молодежная политика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1,5 (0,2 %)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4562953"/>
            <a:ext cx="2737041" cy="12143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вопросы в области образования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94,3 (13,8 %)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5436096" y="4274921"/>
            <a:ext cx="288032" cy="576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3332914" y="4274921"/>
            <a:ext cx="319403" cy="492913"/>
          </a:xfrm>
          <a:prstGeom prst="downArrow">
            <a:avLst/>
          </a:prstGeom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499992" y="2392933"/>
            <a:ext cx="288032" cy="892051"/>
          </a:xfrm>
          <a:prstGeom prst="downArrow">
            <a:avLst/>
          </a:prstGeom>
          <a:scene3d>
            <a:camera prst="orthographicFront">
              <a:rot lat="102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808562" y="3440607"/>
            <a:ext cx="659550" cy="265209"/>
          </a:xfrm>
          <a:prstGeom prst="rightArrow">
            <a:avLst/>
          </a:prstGeom>
          <a:scene3d>
            <a:camera prst="orthographicFront">
              <a:rot lat="0" lon="0" rev="1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2699792" y="3440607"/>
            <a:ext cx="886256" cy="265209"/>
          </a:xfrm>
          <a:prstGeom prst="rightArrow">
            <a:avLst/>
          </a:prstGeom>
          <a:scene3d>
            <a:camera prst="orthographicFront">
              <a:rot lat="0" lon="0" rev="10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92617" y="3284983"/>
            <a:ext cx="2374790" cy="10521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682,9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22854" y="1413337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75710"/>
            <a:ext cx="1361202" cy="136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96286" y="5809481"/>
            <a:ext cx="8295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числе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приоритетных задач является реализация мероприятий, направленных на обеспечение равных возможностей для получения качественных  услуг  по дошкольному и общему образованию.</a:t>
            </a:r>
          </a:p>
        </p:txBody>
      </p:sp>
    </p:spTree>
    <p:extLst>
      <p:ext uri="{BB962C8B-B14F-4D97-AF65-F5344CB8AC3E}">
        <p14:creationId xmlns:p14="http://schemas.microsoft.com/office/powerpoint/2010/main" val="312066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21564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Расходы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районного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бюджета в 2022 году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 культуру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5017" y="2908641"/>
            <a:ext cx="2374790" cy="1052165"/>
          </a:xfrm>
          <a:prstGeom prst="roundRect">
            <a:avLst/>
          </a:prstGeom>
          <a:gradFill>
            <a:gsLst>
              <a:gs pos="0">
                <a:srgbClr val="FF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98,2 (96,1 %)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31846" y="2827545"/>
            <a:ext cx="2737041" cy="1214356"/>
          </a:xfrm>
          <a:prstGeom prst="roundRect">
            <a:avLst/>
          </a:prstGeom>
          <a:gradFill>
            <a:gsLst>
              <a:gs pos="0">
                <a:srgbClr val="FF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вопросы в области культуры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4,0 (3,9 %)</a:t>
            </a:r>
          </a:p>
        </p:txBody>
      </p:sp>
      <p:sp>
        <p:nvSpPr>
          <p:cNvPr id="23" name="Стрелка вниз 22"/>
          <p:cNvSpPr/>
          <p:nvPr/>
        </p:nvSpPr>
        <p:spPr>
          <a:xfrm flipH="1">
            <a:off x="2987824" y="1955962"/>
            <a:ext cx="288032" cy="1185006"/>
          </a:xfrm>
          <a:prstGeom prst="downArrow">
            <a:avLst/>
          </a:prstGeom>
          <a:gradFill>
            <a:gsLst>
              <a:gs pos="0">
                <a:srgbClr val="FF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436096" y="2260327"/>
            <a:ext cx="1384576" cy="265209"/>
          </a:xfrm>
          <a:prstGeom prst="rightArrow">
            <a:avLst/>
          </a:prstGeom>
          <a:gradFill>
            <a:gsLst>
              <a:gs pos="0">
                <a:srgbClr val="FF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56613" y="1340768"/>
            <a:ext cx="2374790" cy="1052165"/>
          </a:xfrm>
          <a:prstGeom prst="roundRect">
            <a:avLst/>
          </a:prstGeom>
          <a:gradFill>
            <a:gsLst>
              <a:gs pos="0">
                <a:srgbClr val="FF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102,2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067866"/>
            <a:ext cx="828092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будут направленны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творческого развития населения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сохранение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фонда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музея, издание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"Каслинского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альманах", сохранения сети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обеспечивает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услугами библиотек население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района, проведение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ремонтных работ, противопожарных мероприятий, энергосберегающих мероприятий в зданиях учреждений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мероприятий, связанных с текущим содержанием Сквера Победы у памятника воинам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каслинцам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проведение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ремонтно-реставрационных работ и работ по сохранению объекта культурного наследия федерального значения «Здание госпиталя, начала ХIX века» под размещения учреждения культуры «Каслинский краеведческий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музей».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22854" y="1413337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xn--80atdujec4e.xn--b1a.xn--80aklkh.xn--p1ai/wp-content/uploads/2018/02/5925a98e8da5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23370"/>
            <a:ext cx="1259632" cy="127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17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21564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Расходы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районного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бюджета в 2022 году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 физическую культуру и спорт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0609" y="2908641"/>
            <a:ext cx="2374790" cy="952407"/>
          </a:xfrm>
          <a:prstGeom prst="round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Массовый спорт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18,2 (100 %)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трелка вниз 22"/>
          <p:cNvSpPr/>
          <p:nvPr/>
        </p:nvSpPr>
        <p:spPr>
          <a:xfrm flipH="1">
            <a:off x="4409982" y="2392933"/>
            <a:ext cx="468052" cy="576063"/>
          </a:xfrm>
          <a:prstGeom prst="downArrow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21594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56613" y="1340768"/>
            <a:ext cx="2374790" cy="1052165"/>
          </a:xfrm>
          <a:prstGeom prst="round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Физическая культура </a:t>
            </a: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спорт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18,2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2696" y="3960806"/>
            <a:ext cx="823061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физической культуры и спорта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финансирование будет направленно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оплату услуг специалистов по организации физкультурно-оздоровительной и спортивно-массовой работы с детьми и подростками, с лицами с ограниченными возможностями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здоровья,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спортивного инвентаря и оборудования для физкультурно-спортивных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расходы для доведения средней заработной платы тренеров и инструкторов по спорту в сельской местности и малых городах Челябинской области с населением до 50 тысяч человек до среднемесячного дохода от трудовой деятельности в Челябинской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спортивных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а так же на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материально-технической базы учреждений дополнительного образования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2854" y="1413337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adm-sharya.ru/uploads/posts/2019-01/1547466535_spor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97" y="1445774"/>
            <a:ext cx="1460230" cy="146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30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80938" y="92816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Направления расходов</a:t>
            </a: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 бюджета Каслинского района в 2022 году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4052" y="1134249"/>
            <a:ext cx="68370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«Социальная поддержка населения»</a:t>
            </a:r>
            <a:endParaRPr lang="ru-RU" sz="3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3340429" y="1925543"/>
            <a:ext cx="2231411" cy="5760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alt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303,2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altLang="ru-RU" sz="3600" b="1" i="0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1840" y="2060848"/>
            <a:ext cx="332064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20,6 </a:t>
            </a:r>
            <a:r>
              <a:rPr lang="en-US" sz="2000" b="1" dirty="0" smtClean="0"/>
              <a:t>% </a:t>
            </a:r>
            <a:r>
              <a:rPr lang="ru-RU" sz="2000" b="1" dirty="0" smtClean="0"/>
              <a:t>от общих расходов</a:t>
            </a:r>
          </a:p>
          <a:p>
            <a:endParaRPr lang="ru-RU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7213" y="3391853"/>
            <a:ext cx="2843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На выполнение переданных </a:t>
            </a:r>
            <a:r>
              <a:rPr lang="ru-RU" sz="2800" b="1" dirty="0" err="1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гос.полномочий</a:t>
            </a:r>
            <a:endParaRPr lang="ru-RU" sz="2800" b="1" dirty="0" smtClean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  <a:p>
            <a:pPr algn="ctr"/>
            <a:r>
              <a:rPr lang="en-US" sz="28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2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89,4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36828" y="3391853"/>
            <a:ext cx="2843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За счет местных расходов</a:t>
            </a:r>
          </a:p>
          <a:p>
            <a:pPr algn="ctr"/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 13,8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avatars.mds.yandex.net/get-zen_doc/1592433/pub_5ca899f90a050d00b33402c7_5ca89b814e61cb00b27c6efb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090" y="3184575"/>
            <a:ext cx="3227738" cy="318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62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21564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Расходы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районного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бюджета в 2022 году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 социальную политику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9207" y="1327862"/>
            <a:ext cx="2518807" cy="1340403"/>
          </a:xfrm>
          <a:prstGeom prst="roundRect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Социальное обслуживание населения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28,6 (9,4 %)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трелка вниз 22"/>
          <p:cNvSpPr/>
          <p:nvPr/>
        </p:nvSpPr>
        <p:spPr>
          <a:xfrm flipH="1">
            <a:off x="2879812" y="2078109"/>
            <a:ext cx="468052" cy="747077"/>
          </a:xfrm>
          <a:prstGeom prst="downArrow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13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5031" y="3540792"/>
            <a:ext cx="2518807" cy="1340403"/>
          </a:xfrm>
          <a:prstGeom prst="roundRect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Социальное обеспечение населения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163,6 (54,1 %)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56175" y="1484783"/>
            <a:ext cx="2518807" cy="1340403"/>
          </a:xfrm>
          <a:prstGeom prst="roundRect">
            <a:avLst/>
          </a:prstGeom>
          <a:gradFill>
            <a:gsLst>
              <a:gs pos="0">
                <a:srgbClr val="66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Охрана семьи и детства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95,2 (31,4 %)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65692" y="3127471"/>
            <a:ext cx="2518807" cy="1772451"/>
          </a:xfrm>
          <a:prstGeom prst="roundRect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вопросы в области социальной политики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95,2 (31,4 %)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4348" y="1081133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2879812" y="3140969"/>
            <a:ext cx="468052" cy="1006730"/>
          </a:xfrm>
          <a:prstGeom prst="downArrow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18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>
            <a:off x="5729126" y="3140969"/>
            <a:ext cx="468052" cy="1152129"/>
          </a:xfrm>
          <a:prstGeom prst="downArrow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2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flipH="1">
            <a:off x="5729126" y="2119710"/>
            <a:ext cx="468052" cy="805234"/>
          </a:xfrm>
          <a:prstGeom prst="downArrow">
            <a:avLst/>
          </a:prstGeom>
          <a:gradFill>
            <a:gsLst>
              <a:gs pos="0">
                <a:srgbClr val="66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scene3d>
            <a:camera prst="orthographicFront">
              <a:rot lat="0" lon="0" rev="7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47864" y="2488627"/>
            <a:ext cx="2374790" cy="1052165"/>
          </a:xfrm>
          <a:prstGeom prst="roundRect">
            <a:avLst/>
          </a:prstGeom>
          <a:gradFill>
            <a:gsLst>
              <a:gs pos="0">
                <a:srgbClr val="99FF99"/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ПОЛИТИКА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303,2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1010" y="5229200"/>
            <a:ext cx="79194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политика в сфере социальной защиты населения направлена на профилактику социального сиротства, поддержку семей с приемными детьми, создание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безбарьерной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среды для людей с ограниченными возможностями. </a:t>
            </a:r>
          </a:p>
        </p:txBody>
      </p:sp>
    </p:spTree>
    <p:extLst>
      <p:ext uri="{BB962C8B-B14F-4D97-AF65-F5344CB8AC3E}">
        <p14:creationId xmlns:p14="http://schemas.microsoft.com/office/powerpoint/2010/main" val="1153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41059"/>
              </p:ext>
            </p:extLst>
          </p:nvPr>
        </p:nvGraphicFramePr>
        <p:xfrm>
          <a:off x="937692" y="1772816"/>
          <a:ext cx="5112568" cy="3998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92816"/>
            <a:ext cx="7560840" cy="81590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Направления расходов</a:t>
            </a: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 бюджета Каслинского района в 202</a:t>
            </a:r>
            <a:r>
              <a:rPr kumimoji="0" lang="en-US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2</a:t>
            </a: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 году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5148064" y="2850002"/>
            <a:ext cx="2376264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Дорожное хозяйство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148064" y="3399164"/>
            <a:ext cx="2376264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Транспорт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192204" y="3933056"/>
            <a:ext cx="2376264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ЖКХ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902829" y="5638403"/>
            <a:ext cx="5112568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Сельское хозяйство и охрана труда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7722671" y="2850002"/>
            <a:ext cx="1072455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67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r>
              <a:rPr lang="en-US" b="1" dirty="0" smtClean="0">
                <a:solidFill>
                  <a:schemeClr val="tx1"/>
                </a:solidFill>
              </a:rPr>
              <a:t>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7708180" y="3373269"/>
            <a:ext cx="1072455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6</a:t>
            </a:r>
            <a:r>
              <a:rPr lang="ru-RU" b="1" dirty="0" smtClean="0">
                <a:solidFill>
                  <a:schemeClr val="tx1"/>
                </a:solidFill>
              </a:rPr>
              <a:t>,2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7708180" y="3914778"/>
            <a:ext cx="1176164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</a:rPr>
              <a:t>80</a:t>
            </a:r>
            <a:r>
              <a:rPr lang="ru-RU" b="1" dirty="0" smtClean="0">
                <a:solidFill>
                  <a:schemeClr val="tx1"/>
                </a:solidFill>
              </a:rPr>
              <a:t>,9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496013" y="5631380"/>
            <a:ext cx="1072455" cy="36004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1,2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499444" y="5770996"/>
            <a:ext cx="128339" cy="9485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27584" y="5246945"/>
            <a:ext cx="134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Кроме того: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192204" y="2347973"/>
            <a:ext cx="1406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том числе: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7648160" y="1772816"/>
            <a:ext cx="131632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1560" y="1188041"/>
            <a:ext cx="7704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«Расходы в развитие экономики и ЖКХ»</a:t>
            </a:r>
            <a:endParaRPr lang="ru-RU" sz="32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3884" y="2624083"/>
            <a:ext cx="121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155,3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2260109" y="1801512"/>
            <a:ext cx="1199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225,9</a:t>
            </a:r>
            <a:endParaRPr lang="ru-RU" b="1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2334991" y="3914778"/>
            <a:ext cx="1678321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699792" y="4198164"/>
            <a:ext cx="93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31,2</a:t>
            </a:r>
            <a:r>
              <a:rPr lang="en-US" b="1" dirty="0" smtClean="0"/>
              <a:t> %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0045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899592" y="21564"/>
            <a:ext cx="7560840" cy="9591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altLang="zh-CN" sz="2400" b="1" i="0" u="none" strike="noStrike" cap="none" normalizeH="0" dirty="0" smtClean="0">
                <a:ln>
                  <a:noFill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Расходы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районного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бюджета в 2022 году</a:t>
            </a:r>
          </a:p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на развитие </a:t>
            </a:r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SimSun" pitchFamily="2" charset="-122"/>
                <a:cs typeface="Arial" pitchFamily="34" charset="0"/>
              </a:rPr>
              <a:t>экономики и ЖКХ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340768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600" dirty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в развитие экономики и жилищного хозяйства предусмотрены в сумме 155,3 млн. рублей.</a:t>
            </a:r>
          </a:p>
          <a:p>
            <a:pPr indent="3600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Дорожный фонд предусмотрен в бюджете района в объеме 67,0 млн. рублей. Планируются выполнение работ по капитальному ремонту и содержанию дорог на территории Каслинского муниципального района. Содержание дорог в сельских поселениях будет осуществляться районом.</a:t>
            </a:r>
          </a:p>
          <a:p>
            <a:pPr indent="3600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межпоселенческим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перевозкам запланированы в сумме 6,2 млн. рублей.</a:t>
            </a:r>
          </a:p>
          <a:p>
            <a:pPr indent="3600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реализацию вопросов в области жилищно-коммунального хозяйства планируется направить более 80,9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них за счет средств местного бюджета будут направлены на финансирование объектов водоснабжения, очистных сооружений, актуализацию схем теплоснабжения и водоснабжения, а так же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субсидиями из областного бюджета. Общий объем средств местного бюджета составит 15,1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3600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программы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доступным и комфортным жильем граждан Российской Федерации" в Каслинском муниципальном районе» предусмотрены расходы на развитие жилищно-коммунального хозяйства в объеме 66,6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за счет привлечения средств из областного бюджета будут решены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 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переселению граждан из аварийного жилищного фонда за счет 2 256,3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модернизации, реконструкции, капитальному ремонту и строительству котельных, систем водоснабжения, водоотведения, систем электроснабжения, теплоснабжения – 28 000,0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строительству газопроводов и газовых сетей – 31 442,3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76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501" y="1350345"/>
            <a:ext cx="6202185" cy="44920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46319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Реализация приоритетных национальных проектов</a:t>
            </a:r>
          </a:p>
          <a:p>
            <a:pPr lvl="0" algn="ctr"/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в 2022 году</a:t>
            </a:r>
            <a:endParaRPr lang="ru-RU" sz="2400" dirty="0">
              <a:solidFill>
                <a:srgbClr val="FFFF99"/>
              </a:solidFill>
              <a:latin typeface="+mj-lt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256418" y="5520385"/>
            <a:ext cx="0" cy="432048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980771" y="5522215"/>
            <a:ext cx="0" cy="432048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323528" y="5954263"/>
            <a:ext cx="1974323" cy="8640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1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Средств местного бюджета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1 150,0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28643" y="5954263"/>
            <a:ext cx="2304256" cy="878895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1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Межбюджетные трансферты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22 288,9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56417" y="5183401"/>
            <a:ext cx="2724353" cy="336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том числе</a:t>
            </a:r>
            <a:r>
              <a:rPr lang="ru-RU" sz="1600" dirty="0" smtClean="0">
                <a:solidFill>
                  <a:schemeClr val="tx1"/>
                </a:solidFill>
              </a:rPr>
              <a:t>: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>
                <a:latin typeface="Arial" pitchFamily="34" charset="0"/>
                <a:cs typeface="Arial" pitchFamily="34" charset="0"/>
              </a:rPr>
              <a:t>т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ыс.рублей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https://xn--68-6kcuzpihjx2b4d.xn--p1ai/assets/images/news/nazproekt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84" y="857595"/>
            <a:ext cx="4445266" cy="234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1355713" y="2924944"/>
            <a:ext cx="2525759" cy="79208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72000" tIns="10800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altLang="ru-RU" sz="4000" b="1" cap="all" dirty="0" smtClean="0">
                <a:ln w="222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23 438,9</a:t>
            </a:r>
            <a:endParaRPr kumimoji="0" lang="ru-RU" altLang="ru-RU" sz="4000" b="1" i="0" u="none" strike="noStrike" cap="all" normalizeH="0" baseline="0" dirty="0" smtClean="0">
              <a:ln w="2222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987748"/>
              </p:ext>
            </p:extLst>
          </p:nvPr>
        </p:nvGraphicFramePr>
        <p:xfrm>
          <a:off x="5132898" y="1655020"/>
          <a:ext cx="3891021" cy="4255922"/>
        </p:xfrm>
        <a:graphic>
          <a:graphicData uri="http://schemas.openxmlformats.org/drawingml/2006/table">
            <a:tbl>
              <a:tblPr/>
              <a:tblGrid>
                <a:gridCol w="1383318"/>
                <a:gridCol w="1717340"/>
                <a:gridCol w="790363"/>
              </a:tblGrid>
              <a:tr h="4457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НП Жилье и городская среда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РП Формирование комфортной городской среды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11 597,60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8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РП Обеспечение устойчивого сокращения непригодного для проживания жилищного фонда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2 256,30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29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НП Культура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РП Культурная среда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6 306,50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606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НП Образование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РП Современная школа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1 706,40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57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РП Социальная активность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265,00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80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НП Демография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РП Финансовая поддержка семей при рождении детей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1 307,10</a:t>
                      </a:r>
                    </a:p>
                  </a:txBody>
                  <a:tcPr marL="8021" marR="8021" marT="80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5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1834384"/>
              </p:ext>
            </p:extLst>
          </p:nvPr>
        </p:nvGraphicFramePr>
        <p:xfrm>
          <a:off x="142038" y="1257360"/>
          <a:ext cx="5403540" cy="3010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46319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zh-CN" sz="2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Структура трансфертов из бюджета Каслинского муниципального района в бюджеты поселений в 2022 году</a:t>
            </a:r>
            <a:endParaRPr lang="ru-RU" sz="2400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4131604"/>
            <a:ext cx="7056784" cy="6771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Трансферты </a:t>
            </a:r>
            <a:r>
              <a:rPr lang="ru-RU" b="1" dirty="0"/>
              <a:t>на решение вопросов </a:t>
            </a:r>
            <a:r>
              <a:rPr lang="ru-RU" sz="2000" b="1" dirty="0"/>
              <a:t>местного значения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71,9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979712" y="4586709"/>
            <a:ext cx="0" cy="591545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156176" y="4565647"/>
            <a:ext cx="0" cy="578576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5868144" y="1595914"/>
            <a:ext cx="2988332" cy="96680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Трансферты на передачу части </a:t>
            </a:r>
            <a:r>
              <a:rPr lang="ru-RU" sz="2400" b="1" dirty="0" err="1" smtClean="0">
                <a:solidFill>
                  <a:schemeClr val="tx1"/>
                </a:solidFill>
              </a:rPr>
              <a:t>госполномочий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r>
              <a:rPr lang="ru-RU" b="1" dirty="0" smtClean="0">
                <a:solidFill>
                  <a:schemeClr val="tx1"/>
                </a:solidFill>
              </a:rPr>
              <a:t>,3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27984" y="5157192"/>
            <a:ext cx="3528392" cy="129614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Иные межбюджетные трансферты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</a:t>
            </a:r>
            <a:r>
              <a:rPr lang="ru-RU" sz="2400" b="1" dirty="0" smtClean="0">
                <a:solidFill>
                  <a:schemeClr val="tx1"/>
                </a:solidFill>
              </a:rPr>
              <a:t>3,2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619672" y="2235631"/>
            <a:ext cx="2592288" cy="654170"/>
          </a:xfrm>
          <a:prstGeom prst="ellipse">
            <a:avLst/>
          </a:prstGeom>
          <a:solidFill>
            <a:schemeClr val="bg1"/>
          </a:solidFill>
          <a:ln w="9525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73</a:t>
            </a:r>
            <a:r>
              <a:rPr lang="ru-RU" sz="2400" b="1" dirty="0" smtClean="0">
                <a:solidFill>
                  <a:schemeClr val="tx1"/>
                </a:solidFill>
              </a:rPr>
              <a:t>,2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552" y="5157192"/>
            <a:ext cx="3312368" cy="12961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Дотации на </a:t>
            </a:r>
            <a:r>
              <a:rPr lang="ru-RU" sz="2000" b="1" dirty="0">
                <a:solidFill>
                  <a:schemeClr val="tx1"/>
                </a:solidFill>
              </a:rPr>
              <a:t>выравнивание бюджетной обеспеченности 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38,7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82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Новый год\каасл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702" y="1591724"/>
            <a:ext cx="5750335" cy="3997516"/>
          </a:xfrm>
          <a:prstGeom prst="rect">
            <a:avLst/>
          </a:prstGeom>
          <a:noFill/>
          <a:scene3d>
            <a:camera prst="orthographicFront">
              <a:rot lat="298855" lon="301140" rev="26212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899592" y="116632"/>
            <a:ext cx="7920880" cy="6926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FFFF66"/>
                </a:solidFill>
              </a:rPr>
              <a:t>Каслинский муниципальный район</a:t>
            </a:r>
            <a:endParaRPr lang="ru-RU" sz="2800" dirty="0">
              <a:solidFill>
                <a:srgbClr val="FFFF66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7504" y="1484784"/>
            <a:ext cx="5328592" cy="23762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территории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- 2786,54 </a:t>
            </a:r>
            <a:r>
              <a:rPr lang="ru-RU" sz="1800" b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r>
              <a:rPr lang="ru-RU" sz="1800" b="1" baseline="300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b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01.01.2021г. – 30318 человек.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Багарякское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1528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Береговое с/п – 1485 чел., 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Булзинское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603 чел., 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Вишневогорское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г/п – 4057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Воздвиженское с/п – 735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684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г/п – 15442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Маукское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666 чел., 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Огневское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858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Тюбукское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3112 чел.,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Шабуровское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с/п – 1148 чел.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24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6319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Межбюджетные трансферты из бюджета Каслинского муниципального района в бюджеты поселений </a:t>
            </a:r>
            <a:endParaRPr lang="ru-RU" sz="2400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2718" y="245198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межбюджетных трансфертов в бюджеты поселений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предусмотрен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более 73,2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из них: 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помощь бюджетам поселений на решение вопросов местного значений в сумме 71,9 млн. рублей,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виде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выравнивание бюджетной обеспеченности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38,7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частичную компенсацию дополнительных расходов на повышение оплаты труда работников бюджетной сферы и иные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сумме 33,2 млн. рублей. </a:t>
            </a:r>
          </a:p>
          <a:p>
            <a:pPr indent="36000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переданную часть государственных полномочий поселениям района предусмотрено 1,3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на осуществление первичного воинского учета и создание административных комиссий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межбюджетных трансфертов в бюджеты поселений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сумме 33,0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2024 году в сумме 32,3 млн. рублей.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8261" y="1276469"/>
            <a:ext cx="640217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– это помощь, передаваемая бюджету другого уровня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0" name="Picture 4" descr="https://bloknot.ru/wp-content/uploads/2014/03/21482-3-D_Golden_Man_Vol_2_No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18" y="1219723"/>
            <a:ext cx="1643018" cy="123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29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05507"/>
              </p:ext>
            </p:extLst>
          </p:nvPr>
        </p:nvGraphicFramePr>
        <p:xfrm>
          <a:off x="3851920" y="2060848"/>
          <a:ext cx="502296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7544" y="46319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  </a:t>
            </a:r>
            <a:r>
              <a:rPr lang="ru-RU" altLang="zh-CN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rial" pitchFamily="34" charset="0"/>
              </a:rPr>
              <a:t>Объем направлений деятельности в Каслинском муниципальном районе на 2022 год</a:t>
            </a:r>
            <a:endParaRPr lang="ru-RU" sz="2400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97493" y="4725144"/>
            <a:ext cx="3168352" cy="129614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Непрограммные направления деятельности</a:t>
            </a:r>
          </a:p>
          <a:p>
            <a:pPr algn="ctr"/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4,5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(2,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9018" y="2016795"/>
            <a:ext cx="3168352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Программные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деятельности</a:t>
            </a:r>
          </a:p>
          <a:p>
            <a:pPr algn="ctr"/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1 434,5 (97,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%)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4" name="Овал 3"/>
          <p:cNvSpPr/>
          <p:nvPr/>
        </p:nvSpPr>
        <p:spPr>
          <a:xfrm>
            <a:off x="5292079" y="2996952"/>
            <a:ext cx="2414419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1 468,97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68468" y="1257360"/>
            <a:ext cx="1512168" cy="33855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млн.рублей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3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007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2000" dirty="0">
              <a:solidFill>
                <a:srgbClr val="B4DCF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96046"/>
            <a:ext cx="84244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</a:t>
            </a:r>
            <a:r>
              <a:rPr lang="ru-RU" sz="1600" b="1" u="sng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доступным и комфортным жильем граждан Российской Федерации» </a:t>
            </a:r>
          </a:p>
          <a:p>
            <a:pPr algn="ctr">
              <a:defRPr/>
            </a:pPr>
            <a:r>
              <a:rPr lang="ru-RU" sz="1600" b="1" u="sng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u="sng" dirty="0" err="1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Каслинском</a:t>
            </a:r>
            <a:r>
              <a:rPr lang="ru-RU" sz="1600" b="1" u="sng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</a:t>
            </a:r>
            <a:endParaRPr lang="ru-RU" sz="1600" u="sng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48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184609"/>
              </p:ext>
            </p:extLst>
          </p:nvPr>
        </p:nvGraphicFramePr>
        <p:xfrm>
          <a:off x="350395" y="5019339"/>
          <a:ext cx="8425185" cy="1591077"/>
        </p:xfrm>
        <a:graphic>
          <a:graphicData uri="http://schemas.openxmlformats.org/drawingml/2006/table">
            <a:tbl>
              <a:tblPr/>
              <a:tblGrid>
                <a:gridCol w="61929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/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469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2023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2024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02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SimSun"/>
                        </a:rPr>
                        <a:t>Строительство газопроводов и газовых сетей, км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домов (квартир), получивших возможность подключения к природному газу, ед.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Строительство, модернизация, реконструкция и капитальный ремонт инженерных сетей, км.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9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объектов жилищно-коммунального хозяйства, ед.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86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расселенного аварийного жилищного фонда, кв. м.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62,3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9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 жильем молодых семей, ед.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08" name="TextBox 9"/>
          <p:cNvSpPr txBox="1">
            <a:spLocks noChangeArrowheads="1"/>
          </p:cNvSpPr>
          <p:nvPr/>
        </p:nvSpPr>
        <p:spPr bwMode="auto">
          <a:xfrm>
            <a:off x="2123728" y="4735589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- 10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826687010"/>
              </p:ext>
            </p:extLst>
          </p:nvPr>
        </p:nvGraphicFramePr>
        <p:xfrm>
          <a:off x="393340" y="1124744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005191"/>
              </p:ext>
            </p:extLst>
          </p:nvPr>
        </p:nvGraphicFramePr>
        <p:xfrm>
          <a:off x="4571999" y="1412777"/>
          <a:ext cx="3098451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27768" y="1124744"/>
            <a:ext cx="28023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Доля расходов программы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в </a:t>
            </a:r>
            <a:r>
              <a:rPr lang="ru-RU" sz="1100" dirty="0">
                <a:solidFill>
                  <a:prstClr val="black"/>
                </a:solidFill>
              </a:rPr>
              <a:t>общих расходах бюджета в 2022 году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49562" y="1412776"/>
            <a:ext cx="792088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ysClr val="windowText" lastClr="000000"/>
                </a:solidFill>
              </a:rPr>
              <a:t>5,2%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1022113"/>
            <a:ext cx="1991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Объем финансирования, тыс. руб.</a:t>
            </a:r>
            <a:endParaRPr lang="ru-RU" sz="1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696910"/>
              </p:ext>
            </p:extLst>
          </p:nvPr>
        </p:nvGraphicFramePr>
        <p:xfrm>
          <a:off x="377007" y="3284984"/>
          <a:ext cx="8425183" cy="1190996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864096"/>
                <a:gridCol w="973182"/>
              </a:tblGrid>
              <a:tr h="233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76 853,1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49 922,6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50 421,3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№ 1 «Модернизация объектов коммунальной инфраструктуры»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64 361,9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40 349,6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40 319,9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№ 2 «Подготовка объектов жилищно-коммунального хозяйства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 работе в зимних условиях»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№ 3 «Улучшение жилищных условий»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2 856,3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700,0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45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Дорожное хозяйство </a:t>
            </a:r>
            <a:endParaRPr lang="ru-RU" sz="2000" b="1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srgbClr val="FFFF99"/>
                </a:solidFill>
                <a:latin typeface="Times New Roman"/>
                <a:cs typeface="Times New Roman"/>
              </a:rPr>
              <a:t>МП 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«</a:t>
            </a:r>
            <a:r>
              <a:rPr lang="ru-RU" sz="1200" b="1" u="sng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Дорожное хозяйство Каслинского муниципального района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»</a:t>
            </a:r>
            <a:endParaRPr lang="ru-RU" sz="1200" b="1" u="sng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987962"/>
              </p:ext>
            </p:extLst>
          </p:nvPr>
        </p:nvGraphicFramePr>
        <p:xfrm>
          <a:off x="378399" y="4898899"/>
          <a:ext cx="8425183" cy="1266474"/>
        </p:xfrm>
        <a:graphic>
          <a:graphicData uri="http://schemas.openxmlformats.org/drawingml/2006/table">
            <a:tbl>
              <a:tblPr/>
              <a:tblGrid>
                <a:gridCol w="6192937"/>
                <a:gridCol w="792087"/>
                <a:gridCol w="792087"/>
                <a:gridCol w="648072"/>
              </a:tblGrid>
              <a:tr h="330370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2020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Увеличенное протяженности автомобильных дорог общего пользования местного значения на территории Каслинского района с </a:t>
                      </a:r>
                      <a:r>
                        <a:rPr lang="ru-RU" sz="900" dirty="0" err="1" smtClean="0">
                          <a:effectLst/>
                          <a:latin typeface="Times New Roman"/>
                          <a:ea typeface="Times New Roman"/>
                        </a:rPr>
                        <a:t>асфальто</a:t>
                      </a: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-бетонным покрытием, км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67143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Приведение в нормативное состояние автомобильных дорог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77961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Приведение в нормативное состояние тротуаров, дорожных ограждений и иных дорожных сооружений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Количество пешеходных переходов приведенных в нормативное состояние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Проведение поучающих мероприятий среди учеников дошкольного и школьного образования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123728" y="4592160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программы -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4547713"/>
              </p:ext>
            </p:extLst>
          </p:nvPr>
        </p:nvGraphicFramePr>
        <p:xfrm>
          <a:off x="393340" y="1124744"/>
          <a:ext cx="345858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Скругленный прямоугольник 10"/>
          <p:cNvSpPr/>
          <p:nvPr/>
        </p:nvSpPr>
        <p:spPr bwMode="auto">
          <a:xfrm>
            <a:off x="7649562" y="1412776"/>
            <a:ext cx="792087" cy="43204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TextBox 5"/>
          <p:cNvSpPr txBox="1"/>
          <p:nvPr/>
        </p:nvSpPr>
        <p:spPr bwMode="auto">
          <a:xfrm>
            <a:off x="1835696" y="1140460"/>
            <a:ext cx="1909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</a:rPr>
              <a:t>Объем финансирования</a:t>
            </a: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133919"/>
              </p:ext>
            </p:extLst>
          </p:nvPr>
        </p:nvGraphicFramePr>
        <p:xfrm>
          <a:off x="326481" y="3258255"/>
          <a:ext cx="8493991" cy="1349502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897974"/>
                <a:gridCol w="1008112"/>
              </a:tblGrid>
              <a:tr h="233130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направления расходования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2022 год прогноз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2023 год прогноз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2024 год прогноз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финансирование по программе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67 045,1</a:t>
                      </a: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63 054,6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64 355,9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368458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Задача 1 </a:t>
                      </a:r>
                      <a:r>
                        <a:rPr lang="ru-RU" sz="11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Приведение в нормативное состояние автомобильных дорог общего пользования местного значения в границах Каслинского муниципального района</a:t>
                      </a:r>
                      <a:endParaRPr lang="ru-RU" sz="11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65 045,10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61 054,6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62 355,9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205694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Задача 2 </a:t>
                      </a:r>
                      <a:r>
                        <a:rPr lang="ru-RU" sz="110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Повышение безопасности дорожного движения в Каслинском муниципальном районе</a:t>
                      </a:r>
                      <a:endParaRPr lang="ru-RU" sz="11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2 000,00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2 000,00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2 000,00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2"/>
          <p:cNvSpPr txBox="1"/>
          <p:nvPr/>
        </p:nvSpPr>
        <p:spPr bwMode="auto">
          <a:xfrm>
            <a:off x="4668203" y="1048126"/>
            <a:ext cx="304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</a:rPr>
              <a:t>Доля расходов программы </a:t>
            </a:r>
            <a:endParaRPr sz="12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388818"/>
              </p:ext>
            </p:extLst>
          </p:nvPr>
        </p:nvGraphicFramePr>
        <p:xfrm>
          <a:off x="4355976" y="1229609"/>
          <a:ext cx="3456384" cy="1767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781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09786"/>
            <a:ext cx="6400800" cy="4652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rgbClr val="FFFF99"/>
                </a:solidFill>
              </a:rPr>
              <a:t>БЛАГОУСТРОЙСТВО</a:t>
            </a:r>
            <a:endParaRPr lang="ru-RU" sz="2000" b="1" dirty="0">
              <a:solidFill>
                <a:srgbClr val="FFFF99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205385020"/>
              </p:ext>
            </p:extLst>
          </p:nvPr>
        </p:nvGraphicFramePr>
        <p:xfrm>
          <a:off x="323528" y="1196752"/>
          <a:ext cx="316835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368852"/>
              </p:ext>
            </p:extLst>
          </p:nvPr>
        </p:nvGraphicFramePr>
        <p:xfrm>
          <a:off x="683568" y="3201536"/>
          <a:ext cx="8136904" cy="1181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080120"/>
                <a:gridCol w="1008112"/>
                <a:gridCol w="1080120"/>
              </a:tblGrid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029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Итого финансирование по программе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825,80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724,40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636,10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545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1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Проведение инвентаризации и создание учета захоронений</a:t>
                      </a:r>
                      <a:endParaRPr kumimoji="0" lang="ru-RU" sz="10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600,00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600,00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030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2 </a:t>
                      </a:r>
                      <a:r>
                        <a:rPr lang="ru-RU" sz="10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Повышение уровня благоустройства и санитарного содержания кладбищ</a:t>
                      </a:r>
                      <a:endParaRPr kumimoji="0" lang="ru-RU" sz="10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740,00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7 124,00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5 036,10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058201"/>
              </p:ext>
            </p:extLst>
          </p:nvPr>
        </p:nvGraphicFramePr>
        <p:xfrm>
          <a:off x="1547664" y="4653136"/>
          <a:ext cx="60960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целевых показателей программы - 3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559686"/>
              </p:ext>
            </p:extLst>
          </p:nvPr>
        </p:nvGraphicFramePr>
        <p:xfrm>
          <a:off x="683568" y="4941168"/>
          <a:ext cx="8136904" cy="120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080120"/>
                <a:gridCol w="1008112"/>
                <a:gridCol w="108012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количество оформленных земельных участков под кладбища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количество кладбищ на которых проведена инвентаризация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456"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количество благоустроенных кладбищ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2"/>
          <p:cNvSpPr txBox="1"/>
          <p:nvPr/>
        </p:nvSpPr>
        <p:spPr bwMode="auto">
          <a:xfrm>
            <a:off x="5292079" y="1196752"/>
            <a:ext cx="2970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Доля расходов программы </a:t>
            </a:r>
            <a:endParaRPr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17949" y="533736"/>
            <a:ext cx="7848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МП «Благоустройство и содержание кладбищ Каслинского муниципального района»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942741"/>
              </p:ext>
            </p:extLst>
          </p:nvPr>
        </p:nvGraphicFramePr>
        <p:xfrm>
          <a:off x="5220072" y="1412776"/>
          <a:ext cx="3168352" cy="1761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962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007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2000" dirty="0">
              <a:solidFill>
                <a:srgbClr val="B4DCF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363" y="198437"/>
            <a:ext cx="8802687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</a:t>
            </a:r>
            <a:r>
              <a:rPr lang="ru-RU" sz="16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современной городской среды»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 err="1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Каслинском</a:t>
            </a:r>
            <a:r>
              <a:rPr lang="ru-RU" sz="16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</a:t>
            </a:r>
            <a:endParaRPr lang="ru-RU" sz="16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48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433691"/>
              </p:ext>
            </p:extLst>
          </p:nvPr>
        </p:nvGraphicFramePr>
        <p:xfrm>
          <a:off x="365020" y="4941168"/>
          <a:ext cx="8409822" cy="841579"/>
        </p:xfrm>
        <a:graphic>
          <a:graphicData uri="http://schemas.openxmlformats.org/drawingml/2006/table">
            <a:tbl>
              <a:tblPr/>
              <a:tblGrid>
                <a:gridCol w="61816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0644"/>
                <a:gridCol w="7906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68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156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2023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2024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242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SimSun"/>
                        </a:rPr>
                        <a:t>Количество благоустроенных общественных территорий, ед.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350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благоустроенных дворовых территорий, ед.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08" name="TextBox 9"/>
          <p:cNvSpPr txBox="1">
            <a:spLocks noChangeArrowheads="1"/>
          </p:cNvSpPr>
          <p:nvPr/>
        </p:nvSpPr>
        <p:spPr bwMode="auto">
          <a:xfrm>
            <a:off x="2195736" y="4365104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- 2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437055683"/>
              </p:ext>
            </p:extLst>
          </p:nvPr>
        </p:nvGraphicFramePr>
        <p:xfrm>
          <a:off x="393340" y="1124744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56952"/>
              </p:ext>
            </p:extLst>
          </p:nvPr>
        </p:nvGraphicFramePr>
        <p:xfrm>
          <a:off x="4736103" y="1489719"/>
          <a:ext cx="2880320" cy="1623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21119" y="1249698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Доля расходов программы </a:t>
            </a:r>
          </a:p>
          <a:p>
            <a:r>
              <a:rPr lang="ru-RU" sz="1100" dirty="0" smtClean="0">
                <a:solidFill>
                  <a:prstClr val="black"/>
                </a:solidFill>
              </a:rPr>
              <a:t>в </a:t>
            </a:r>
            <a:r>
              <a:rPr lang="ru-RU" sz="1100" dirty="0">
                <a:solidFill>
                  <a:prstClr val="black"/>
                </a:solidFill>
              </a:rPr>
              <a:t>общих расходах бюджета в 2022 году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49562" y="1412776"/>
            <a:ext cx="792088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ysClr val="windowText" lastClr="000000"/>
                </a:solidFill>
              </a:rPr>
              <a:t>0,8 %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3" y="1186631"/>
            <a:ext cx="1962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Объем финансирования, тыс. руб.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890749"/>
              </p:ext>
            </p:extLst>
          </p:nvPr>
        </p:nvGraphicFramePr>
        <p:xfrm>
          <a:off x="377007" y="3284984"/>
          <a:ext cx="8425183" cy="856488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864096"/>
                <a:gridCol w="973182"/>
              </a:tblGrid>
              <a:tr h="233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11 597,6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11 600,2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12 750,4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№ 1 Создание наиболее благоприятных и комфортных условий жизнедеятельности населения </a:t>
                      </a:r>
                      <a:r>
                        <a:rPr lang="ru-RU" sz="10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Каслинского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11 597,6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11 600,2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12 750,4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63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3608" y="116632"/>
            <a:ext cx="6400800" cy="4652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rgbClr val="FFFF99"/>
                </a:solidFill>
              </a:rPr>
              <a:t>ТКО</a:t>
            </a:r>
            <a:endParaRPr lang="ru-RU" sz="2000" b="1" dirty="0">
              <a:solidFill>
                <a:srgbClr val="FFFF99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73106048"/>
              </p:ext>
            </p:extLst>
          </p:nvPr>
        </p:nvGraphicFramePr>
        <p:xfrm>
          <a:off x="323528" y="1196752"/>
          <a:ext cx="316835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864184"/>
              </p:ext>
            </p:extLst>
          </p:nvPr>
        </p:nvGraphicFramePr>
        <p:xfrm>
          <a:off x="683568" y="3356992"/>
          <a:ext cx="8136904" cy="1090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080120"/>
                <a:gridCol w="1008112"/>
                <a:gridCol w="1080120"/>
              </a:tblGrid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029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Итого финансирование по программе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830,0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218,7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545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1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Участие в организации обращения с твердыми коммунальными отходами на территории Каслинского муниципального района</a:t>
                      </a:r>
                      <a:endParaRPr kumimoji="0" lang="ru-RU" sz="10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830,0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218,7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445685"/>
              </p:ext>
            </p:extLst>
          </p:nvPr>
        </p:nvGraphicFramePr>
        <p:xfrm>
          <a:off x="1583598" y="4653136"/>
          <a:ext cx="6096000" cy="25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целевых показателей программы - 4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384658"/>
              </p:ext>
            </p:extLst>
          </p:nvPr>
        </p:nvGraphicFramePr>
        <p:xfrm>
          <a:off x="683568" y="5157192"/>
          <a:ext cx="8136904" cy="1196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080120"/>
                <a:gridCol w="1008112"/>
                <a:gridCol w="1080120"/>
              </a:tblGrid>
              <a:tr h="173474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Уровень обеспеченности муниципальных образований контейнерным сбором 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92,3%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Уровень обустройства контейнерных площадок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45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Охват населения регулярной системой сбора и вывоза ТКО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2"/>
          <p:cNvSpPr txBox="1"/>
          <p:nvPr/>
        </p:nvSpPr>
        <p:spPr bwMode="auto">
          <a:xfrm>
            <a:off x="4631598" y="1124744"/>
            <a:ext cx="2970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Доля расходов программы </a:t>
            </a:r>
            <a:endParaRPr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1560" y="597384"/>
            <a:ext cx="8640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FF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МП «Обращение </a:t>
            </a:r>
            <a:r>
              <a:rPr lang="ru-RU" sz="1200" b="1" dirty="0">
                <a:solidFill>
                  <a:srgbClr val="FFFF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твердыми коммунальными отходами на территории Каслинского муниципального </a:t>
            </a:r>
            <a:r>
              <a:rPr lang="ru-RU" sz="1200" b="1" dirty="0" smtClean="0">
                <a:solidFill>
                  <a:srgbClr val="FFFF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района»</a:t>
            </a:r>
            <a:endParaRPr lang="ru-RU" sz="1200" b="1" dirty="0">
              <a:solidFill>
                <a:srgbClr val="FFFF99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442765"/>
              </p:ext>
            </p:extLst>
          </p:nvPr>
        </p:nvGraphicFramePr>
        <p:xfrm>
          <a:off x="4499992" y="1507183"/>
          <a:ext cx="3540802" cy="172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95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6632"/>
            <a:ext cx="6400800" cy="46523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rgbClr val="FFFF99"/>
                </a:solidFill>
              </a:rPr>
              <a:t>Перевозки</a:t>
            </a:r>
            <a:endParaRPr lang="ru-RU" sz="2000" b="1" dirty="0">
              <a:solidFill>
                <a:srgbClr val="FFFF99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424713411"/>
              </p:ext>
            </p:extLst>
          </p:nvPr>
        </p:nvGraphicFramePr>
        <p:xfrm>
          <a:off x="323528" y="1196752"/>
          <a:ext cx="316835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182510"/>
              </p:ext>
            </p:extLst>
          </p:nvPr>
        </p:nvGraphicFramePr>
        <p:xfrm>
          <a:off x="683568" y="3356992"/>
          <a:ext cx="8136904" cy="1019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080120"/>
                <a:gridCol w="1008112"/>
                <a:gridCol w="1080120"/>
              </a:tblGrid>
              <a:tr h="384043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029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Итого финансирование по программе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6157,0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4925,6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4925,6</a:t>
                      </a:r>
                      <a:endParaRPr lang="ru-RU" sz="10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5456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Задача 1 </a:t>
                      </a: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Организация и развитие перевозок пассажиров и багажа автомобильным транспортом по социально значимым муниципальным маршрутам</a:t>
                      </a:r>
                      <a:endParaRPr kumimoji="0" lang="ru-RU" sz="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6157,0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4925,6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4925,6</a:t>
                      </a:r>
                      <a:endParaRPr lang="ru-RU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087291"/>
              </p:ext>
            </p:extLst>
          </p:nvPr>
        </p:nvGraphicFramePr>
        <p:xfrm>
          <a:off x="1547664" y="4553312"/>
          <a:ext cx="60960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целевых показателей программы - 4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785532"/>
              </p:ext>
            </p:extLst>
          </p:nvPr>
        </p:nvGraphicFramePr>
        <p:xfrm>
          <a:off x="683568" y="4941168"/>
          <a:ext cx="8136904" cy="80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080120"/>
                <a:gridCol w="1008112"/>
                <a:gridCol w="108012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Сохранение доли населенных пунктов, охваченных регулярным автобусным сообщением 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Сохранение доли населения, охваченного регулярным автобусным сообщением 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99,6%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99,6%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99,6%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extBox 2"/>
          <p:cNvSpPr txBox="1"/>
          <p:nvPr/>
        </p:nvSpPr>
        <p:spPr bwMode="auto">
          <a:xfrm>
            <a:off x="5076055" y="1124744"/>
            <a:ext cx="29411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Доля расходов программы </a:t>
            </a:r>
            <a:endParaRPr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3363" y="560293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«Организация транспортного обслуживания населения в Каслинском муниципальном районе»</a:t>
            </a:r>
            <a:endParaRPr lang="ru-RU" sz="12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7405935"/>
              </p:ext>
            </p:extLst>
          </p:nvPr>
        </p:nvGraphicFramePr>
        <p:xfrm>
          <a:off x="4634706" y="1268179"/>
          <a:ext cx="3816424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152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безопасность</a:t>
            </a:r>
            <a:endParaRPr lang="ru-RU" sz="20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</a:t>
            </a:r>
            <a:r>
              <a:rPr lang="ru-RU" sz="12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общественной безопасности в Каслинском муниципальном районе».</a:t>
            </a:r>
            <a:endParaRPr lang="ru-RU" sz="12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53538282"/>
              </p:ext>
            </p:extLst>
          </p:nvPr>
        </p:nvGraphicFramePr>
        <p:xfrm>
          <a:off x="395288" y="799534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357421"/>
              </p:ext>
            </p:extLst>
          </p:nvPr>
        </p:nvGraphicFramePr>
        <p:xfrm>
          <a:off x="4860032" y="1328062"/>
          <a:ext cx="3312591" cy="1761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76056" y="1124744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Доля расходов программы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в </a:t>
            </a:r>
            <a:r>
              <a:rPr lang="ru-RU" sz="1100" dirty="0">
                <a:solidFill>
                  <a:prstClr val="black"/>
                </a:solidFill>
              </a:rPr>
              <a:t>общих расходах бюджета в 2022 году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003785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Объем финансирования, </a:t>
            </a:r>
            <a:r>
              <a:rPr lang="ru-RU" sz="1200" dirty="0" err="1" smtClean="0">
                <a:solidFill>
                  <a:prstClr val="black"/>
                </a:solidFill>
              </a:rPr>
              <a:t>тыс.руб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593447"/>
              </p:ext>
            </p:extLst>
          </p:nvPr>
        </p:nvGraphicFramePr>
        <p:xfrm>
          <a:off x="170432" y="2924944"/>
          <a:ext cx="8722048" cy="2048580"/>
        </p:xfrm>
        <a:graphic>
          <a:graphicData uri="http://schemas.openxmlformats.org/drawingml/2006/table">
            <a:tbl>
              <a:tblPr firstRow="1" firstCol="1" bandRow="1"/>
              <a:tblGrid>
                <a:gridCol w="6489800"/>
                <a:gridCol w="792088"/>
                <a:gridCol w="648072"/>
                <a:gridCol w="792088"/>
              </a:tblGrid>
              <a:tr h="284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2022 год прогноз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2023 год прогноз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2024 год прогноз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8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финансирование по программе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10 768,3 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9 339,1 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9 942,5 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3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Развитие Единой дежурно-диспетчерской службы  Каслинского муниципального  района, защиты населения и территории от чрезвычайной ситуации природного и техногенного характера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9 384,0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8 610,8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9 214,5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5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Профилактика терроризма и экстремизма в Каслинском муниципальном районе</a:t>
                      </a:r>
                      <a:endParaRPr lang="ru-RU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69,0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Профилактика потребления наркотических средств и психотропных веществ, противодействие их незаконному обороту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Осуществление муниципального контроля в рамках полномочий органов местного самоуправления по решению вопросов местного значения на территории Каслинского муниципального района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23,3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Обеспечение первичных мер пожарной безопасности за границами городских и сельских населенных пунктов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1014,1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614,1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614,1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Обеспечение защиты прав потребителя в сфере электро-, тепло-, газо- и водоснабжения населения, водоотведения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20,0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6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деятельности административной комиссии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112,0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Формирование списков кандидатов в присяжные заседатели Каслинского муниципального района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ОБ-25,9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ОБ-2,2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ОБ-1,9</a:t>
                      </a:r>
                      <a:endParaRPr lang="ru-RU" sz="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092042"/>
              </p:ext>
            </p:extLst>
          </p:nvPr>
        </p:nvGraphicFramePr>
        <p:xfrm>
          <a:off x="179511" y="5301208"/>
          <a:ext cx="8729290" cy="1302735"/>
        </p:xfrm>
        <a:graphic>
          <a:graphicData uri="http://schemas.openxmlformats.org/drawingml/2006/table">
            <a:tbl>
              <a:tblPr/>
              <a:tblGrid>
                <a:gridCol w="6497488"/>
                <a:gridCol w="712596"/>
                <a:gridCol w="759603"/>
                <a:gridCol w="759603"/>
              </a:tblGrid>
              <a:tr h="270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2022 год прогноз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2023 год прогноз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 год прогноз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16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Оснащенность ЕДДС в соответствии с ГОСТ Р 22.7.01-2021, %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9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Время реагирования органов управления всех уровней при возникновении, угрозы ЧС на территории Каслинского муниципального района, мин.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16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Оснащенность УКП, УМБ, 100%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лиц, вовлеченных в деятельность добровольных формирований граждан по охране общественного порядка (дружин), человек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7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Покрытие территории Каслинского муниципального района системой «Безопасный город», %,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Объекты социальной сферы и мест с массовым пребыванием людей, приведены в соответствие с требованием антитеррористической защищенности, %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634" marR="8634" marT="8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 rot="10800000" flipV="1">
            <a:off x="2589101" y="4941168"/>
            <a:ext cx="4248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программы – 33</a:t>
            </a:r>
          </a:p>
          <a:p>
            <a:pPr>
              <a:defRPr/>
            </a:pP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95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79938" y="1022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Социальная защита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Управление социальной защиты населения администрации </a:t>
            </a:r>
            <a:r>
              <a:rPr lang="ru-RU" sz="1200" b="1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Каслинского</a:t>
            </a:r>
            <a:r>
              <a:rPr lang="ru-RU" sz="12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муниципального района</a:t>
            </a:r>
            <a:endParaRPr lang="ru-RU" sz="12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2875933"/>
              </p:ext>
            </p:extLst>
          </p:nvPr>
        </p:nvGraphicFramePr>
        <p:xfrm>
          <a:off x="393340" y="1124744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2"/>
          <p:cNvSpPr txBox="1"/>
          <p:nvPr/>
        </p:nvSpPr>
        <p:spPr bwMode="auto">
          <a:xfrm>
            <a:off x="4468186" y="1074544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</a:rPr>
              <a:t>Доля расходов </a:t>
            </a:r>
            <a:r>
              <a:rPr lang="ru-RU" sz="1100" dirty="0" smtClean="0">
                <a:solidFill>
                  <a:prstClr val="black"/>
                </a:solidFill>
              </a:rPr>
              <a:t> программы </a:t>
            </a:r>
            <a:endParaRPr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7649562" y="1412776"/>
            <a:ext cx="792087" cy="43204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  <a:p>
            <a:pPr>
              <a:defRPr/>
            </a:pP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TextBox 5"/>
          <p:cNvSpPr txBox="1"/>
          <p:nvPr/>
        </p:nvSpPr>
        <p:spPr bwMode="auto">
          <a:xfrm>
            <a:off x="373447" y="1151489"/>
            <a:ext cx="189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</a:rPr>
              <a:t>Объем </a:t>
            </a:r>
            <a:r>
              <a:rPr lang="ru-RU" sz="1200" dirty="0" smtClean="0">
                <a:solidFill>
                  <a:prstClr val="black"/>
                </a:solidFill>
              </a:rPr>
              <a:t>финансирования, </a:t>
            </a:r>
            <a:r>
              <a:rPr lang="ru-RU" sz="1200" dirty="0" err="1" smtClean="0">
                <a:solidFill>
                  <a:prstClr val="black"/>
                </a:solidFill>
              </a:rPr>
              <a:t>тыс.руб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743011"/>
              </p:ext>
            </p:extLst>
          </p:nvPr>
        </p:nvGraphicFramePr>
        <p:xfrm>
          <a:off x="360359" y="3429000"/>
          <a:ext cx="8425183" cy="2547449"/>
        </p:xfrm>
        <a:graphic>
          <a:graphicData uri="http://schemas.openxmlformats.org/drawingml/2006/table">
            <a:tbl>
              <a:tblPr firstRow="1" firstCol="1" bandRow="1"/>
              <a:tblGrid>
                <a:gridCol w="543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31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33130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284 918,70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292 997,30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302 086,50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8458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Реализация на территории </a:t>
                      </a:r>
                      <a:r>
                        <a:rPr lang="ru-RU" sz="8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единой государственной социальной политики в сфере социальной защиты населения (включая предоставление мер социальной поддержки отдельным категориям граждан)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126</a:t>
                      </a:r>
                      <a:r>
                        <a:rPr lang="ru-RU" sz="800" baseline="0" dirty="0" smtClean="0">
                          <a:latin typeface="Calibri"/>
                          <a:ea typeface="Calibri"/>
                          <a:cs typeface="Times New Roman"/>
                        </a:rPr>
                        <a:t> 388,20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129</a:t>
                      </a:r>
                      <a:r>
                        <a:rPr lang="ru-RU" sz="800" baseline="0" dirty="0" smtClean="0">
                          <a:latin typeface="Calibri"/>
                          <a:ea typeface="Calibri"/>
                          <a:cs typeface="Times New Roman"/>
                        </a:rPr>
                        <a:t> 407,80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131 447,20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2.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Оказание комплексного социального обслуживания граждан пожилого возраста и инвалидов, нуждающихся по состоянию здоровья в постоянном уходе и наблюдении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285</a:t>
                      </a:r>
                      <a:r>
                        <a:rPr lang="ru-RU" sz="800" baseline="0" dirty="0" smtClean="0">
                          <a:latin typeface="Calibri"/>
                          <a:ea typeface="Calibri"/>
                          <a:cs typeface="Times New Roman"/>
                        </a:rPr>
                        <a:t> 576,80</a:t>
                      </a:r>
                      <a:endParaRPr lang="ru-RU" sz="8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28 814,70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28930,80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499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Задача 3. Социальная поддержка детей сирот и детей, оставшихся без попечения родителей, а также лиц по состоянию здоровья или в силу возраста, нуждающихся в установлении над ними опеки (попечительства), в том числе предоставление полного государственного обеспечении в муниципальных учреждениях социального обслуживания (определение в государственные, стационарные учреждения социальной защиты)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69 372,80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70 086,70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70829,30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639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Задача </a:t>
                      </a: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Оказание адресной социальной поддержки отдельным категориям граждан, в том числе находящимся в трудной жизненной ситуации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39 758,30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44304,00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Calibri"/>
                          <a:ea typeface="Calibri"/>
                          <a:cs typeface="Times New Roman"/>
                        </a:rPr>
                        <a:t>49627,90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8777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Задача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5. Создание благоприятных условий для улучшения положения детей и семей с детьми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19 746,60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20 484,10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21251,30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712880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Задача 6. Повышение потенциала общественных организаций, развитие их компетенций и повышение конкурентоспособности в предоставлении населению социальных услуг.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1 076,00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74682231"/>
                  </a:ext>
                </a:extLst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7925810"/>
              </p:ext>
            </p:extLst>
          </p:nvPr>
        </p:nvGraphicFramePr>
        <p:xfrm>
          <a:off x="3995936" y="1229609"/>
          <a:ext cx="3816424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65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36104"/>
          </a:xfrm>
        </p:spPr>
        <p:txBody>
          <a:bodyPr/>
          <a:lstStyle/>
          <a:p>
            <a:r>
              <a:rPr lang="ru-RU" dirty="0" smtClean="0">
                <a:solidFill>
                  <a:srgbClr val="FFFF66"/>
                </a:solidFill>
              </a:rPr>
              <a:t>Что такое бюджет для граждан?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житель района является, с одной стороны, участником формирования бюджета (он уплачивает налоги, наполняет доходы бюджета), с другой стороны, участником исполнения бюджета (он получает часть расходов как потребитель государственных, муниципальных услуг (функций) в сфере образования, культуры, физической культуры и спорта, социального обеспечения и </a:t>
            </a:r>
            <a:r>
              <a:rPr lang="ru-RU" sz="2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«Бюджет для граждан» – аналитический материал, разрабатываемый в целях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предоставления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 актуальной информации о бюджете и бюджетном процессе в формате,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доступном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широкого круга неподготовленных пользователей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9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6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042068"/>
              </p:ext>
            </p:extLst>
          </p:nvPr>
        </p:nvGraphicFramePr>
        <p:xfrm>
          <a:off x="404491" y="1416551"/>
          <a:ext cx="8407026" cy="3888432"/>
        </p:xfrm>
        <a:graphic>
          <a:graphicData uri="http://schemas.openxmlformats.org/drawingml/2006/table">
            <a:tbl>
              <a:tblPr/>
              <a:tblGrid>
                <a:gridCol w="61795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03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0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66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6769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0841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детей, оставшихся без попечения родителей, переданных не родственникам (в приемные семьи, на усыновление (удочерение), под опеку (попечительство), охваченных другими формами семейного устройства (семейные детские дома, патронатные семьи и др.), к общему числу детей, оставшихся без попечения родителей, находящихся в муниципальных учреждениях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075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получивших социальные услуги в учреждениях социального обслуживания населения, от общего числа граждан, обратившихся за получением социальных услуг в учреждения социального обслуживания населения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258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Удельный вес граждан, имеющих детей, которым назначены меры социальной поддержки, в общем числе обратившихся за назначением мер социальной поддержки по состоянию на 31 декабря 2021, 2022, 2023 годов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9939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объема выплаченных сумм на меры социальной поддержки от объема начисленных сумм на меры социальной поддержки по состоянию на 31 декабря 2021, 2022, 2023 годов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84802243"/>
                  </a:ext>
                </a:extLst>
              </a:tr>
              <a:tr h="185558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Удельный вес семей, получающих субсидии на оплату жилого помещения и коммунальных услуг, в общем количестве семей, обратившихся за назначением субсидии и имеющих право на ее назначение 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100%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468254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детей, обеспеченных жилыми помещениями по договорам найма специализированных жилых помещений от числа лиц, имеющих право на обеспечение жильем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18%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18%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18%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82066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Удельный вес детей-сирот и детей, оставшихся без попечения родителей, воспитывающихся в семьях граждан (все формы устройства, без учета усыновленных), в общем числе детей-сирот и детей, оставшихся без попечения родителей, проживающих в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Каслинском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муниципальном районе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354656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государственных услуг в сфере социальной поддержки, предоставление которых реализовано в МФЦ в муниципальных образованиях, от общего количества государственных услуг, предоставление которых организуется в МФЦ на территории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района, в соответствии с перечнем государственных услуг, утвержденным постановлением Правительства Челябинской области от 18.07.2012 № 380-П, в части переданных органам местного самоуправления полномочий по социальной поддержке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01897442"/>
                  </a:ext>
                </a:extLst>
              </a:tr>
              <a:tr h="304143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семей, находящихся в социально-опасном положении, снятых с учета в связи с улучшением ситуации в семье от общего количества семей, состоящих на учете как семьи, находящиеся в социально-опасном положении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7719748"/>
                  </a:ext>
                </a:extLst>
              </a:tr>
            </a:tbl>
          </a:graphicData>
        </a:graphic>
      </p:graphicFrame>
      <p:sp>
        <p:nvSpPr>
          <p:cNvPr id="4" name="TextBox 9"/>
          <p:cNvSpPr txBox="1">
            <a:spLocks noChangeArrowheads="1"/>
          </p:cNvSpPr>
          <p:nvPr/>
        </p:nvSpPr>
        <p:spPr bwMode="auto">
          <a:xfrm rot="10800000" flipV="1">
            <a:off x="2483768" y="1139551"/>
            <a:ext cx="42484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программы – 23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Управление социальной защиты населения администрации </a:t>
            </a:r>
            <a:r>
              <a:rPr lang="ru-RU" sz="1200" b="1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Каслинского</a:t>
            </a:r>
            <a:r>
              <a:rPr lang="ru-RU" sz="12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муниципального района</a:t>
            </a:r>
            <a:endParaRPr lang="ru-RU" sz="12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187448"/>
              </p:ext>
            </p:extLst>
          </p:nvPr>
        </p:nvGraphicFramePr>
        <p:xfrm>
          <a:off x="404491" y="5301208"/>
          <a:ext cx="8407026" cy="850384"/>
        </p:xfrm>
        <a:graphic>
          <a:graphicData uri="http://schemas.openxmlformats.org/drawingml/2006/table">
            <a:tbl>
              <a:tblPr/>
              <a:tblGrid>
                <a:gridCol w="61795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03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0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66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01744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охваченных мероприятиями, реализуемыми общественными организациями социальных проектов, от общего количества населения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13%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13%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13%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60839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граждан, получивших государственную социальную помощь от общего числа малоимущих граждан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4%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cs typeface="Times New Roman"/>
                        </a:rPr>
                        <a:t>4%</a:t>
                      </a:r>
                      <a:endParaRPr kumimoji="0" lang="ru-RU" sz="9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4470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Доля «Почетных граждан», получивших дополнительную социальную поддержку, от общего числа обратившихся граждан, удостоенных почетного звания «Почетный гражданин» </a:t>
                      </a:r>
                      <a:r>
                        <a:rPr lang="ru-RU" sz="900" b="0" i="0" u="none" strike="noStrike" cap="none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82066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57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ОБРАЗОВАНИЕ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srgbClr val="FFFF99"/>
                </a:solidFill>
                <a:latin typeface="Times New Roman"/>
                <a:cs typeface="Times New Roman"/>
              </a:rPr>
              <a:t>МП 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«Развитие образования в </a:t>
            </a:r>
            <a:r>
              <a:rPr lang="ru-RU" sz="1200" b="1" u="sng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Каслинском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муниципальном районе»</a:t>
            </a:r>
            <a:endParaRPr lang="ru-RU" sz="1200" u="sng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359004"/>
              </p:ext>
            </p:extLst>
          </p:nvPr>
        </p:nvGraphicFramePr>
        <p:xfrm>
          <a:off x="1115616" y="1124744"/>
          <a:ext cx="223005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2"/>
          <p:cNvSpPr txBox="1"/>
          <p:nvPr/>
        </p:nvSpPr>
        <p:spPr bwMode="auto">
          <a:xfrm>
            <a:off x="4678649" y="1142863"/>
            <a:ext cx="28103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Доля расходов 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муниципальной программы </a:t>
            </a:r>
            <a:endParaRPr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общих расходах бюджета в 2022 году </a:t>
            </a:r>
          </a:p>
        </p:txBody>
      </p:sp>
      <p:sp>
        <p:nvSpPr>
          <p:cNvPr id="12" name="TextBox 5"/>
          <p:cNvSpPr txBox="1"/>
          <p:nvPr/>
        </p:nvSpPr>
        <p:spPr bwMode="auto">
          <a:xfrm>
            <a:off x="385772" y="1104070"/>
            <a:ext cx="1305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финансирования</a:t>
            </a: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9664"/>
              </p:ext>
            </p:extLst>
          </p:nvPr>
        </p:nvGraphicFramePr>
        <p:xfrm>
          <a:off x="332641" y="2996952"/>
          <a:ext cx="8559839" cy="1159002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1008112"/>
                <a:gridCol w="963822"/>
              </a:tblGrid>
              <a:tr h="216025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9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015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муниципальной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программе</a:t>
                      </a:r>
                      <a:endParaRPr lang="ru-RU" sz="9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 654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670,40</a:t>
                      </a:r>
                    </a:p>
                  </a:txBody>
                  <a:tcPr marL="9525" marR="9525" marT="9525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839 303,70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1 067 717,50</a:t>
                      </a:r>
                    </a:p>
                  </a:txBody>
                  <a:tcPr marL="9525" marR="9525" marT="9525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1: Организация предоставления общедоступного и бесплатного дошкольного, начального общего, основного общего, среднего общего образования по основным общеобразовательным программам в муниципальных образовательных организациях.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313549,5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311779,4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315205,3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262880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2: Организация предоставления дополнительного образования детей в муниципальных образовательных организациях.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21502,3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21422,6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21919,9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596337" y="155679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44,6%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516800"/>
              </p:ext>
            </p:extLst>
          </p:nvPr>
        </p:nvGraphicFramePr>
        <p:xfrm>
          <a:off x="5076056" y="1381069"/>
          <a:ext cx="2736304" cy="1471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408088"/>
              </p:ext>
            </p:extLst>
          </p:nvPr>
        </p:nvGraphicFramePr>
        <p:xfrm>
          <a:off x="324223" y="4436222"/>
          <a:ext cx="8568952" cy="2331229"/>
        </p:xfrm>
        <a:graphic>
          <a:graphicData uri="http://schemas.openxmlformats.org/drawingml/2006/table">
            <a:tbl>
              <a:tblPr/>
              <a:tblGrid>
                <a:gridCol w="5760640"/>
                <a:gridCol w="936104"/>
                <a:gridCol w="936104"/>
                <a:gridCol w="936104"/>
              </a:tblGrid>
              <a:tr h="144016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38182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от 1 года до 7 лет, охваченных дошкольным образованием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86%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86%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86%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79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от 1,5 до 3-х лет, охваченных дошкольным образованием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414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от 3 до 7 лет, охваченных дошкольным образованием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88%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94%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046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с ограниченными возможностями здоровья и детей – инвалидов в возрасте от 1 года до 7 лет, охваченных дошкольным образованием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28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учащихся общеобразовательных организаций, получивших аттестаты о среднем общем  образовании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6251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организаций, которым предоставлена возможность обучаться в соответствии с основными требованиями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125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с ограниченными возможностями здоровья и детей-инвалидов, обучающихся в общеобразовательных организациях, которым созданы условия для получения качественного общего образования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21%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28%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42%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669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от 5 до 18 лет, охваченных программами дополнительного образования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61%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72%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285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организаций, участвующих в предметных олимпиадах и конкурсах различного уровня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45%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3901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организаций по программам начального общего образования, обеспеченных молоком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506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обучающихся, получающих начальное общее образование в муниципальных образовательных организациях, для которых организованно  бесплатное горячее питание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960" y="4149080"/>
            <a:ext cx="61944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5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МОЛОДЕЖЬ</a:t>
            </a:r>
            <a:endParaRPr lang="ru-RU" sz="16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9512" y="260648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srgbClr val="FFFF99"/>
                </a:solidFill>
                <a:latin typeface="Times New Roman"/>
                <a:cs typeface="Times New Roman"/>
              </a:rPr>
              <a:t>МП 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«Реализация молодежной политики в </a:t>
            </a:r>
            <a:r>
              <a:rPr lang="ru-RU" sz="1200" b="1" u="sng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Каслинском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муниципальном районе»</a:t>
            </a:r>
            <a:endParaRPr lang="ru-RU" sz="1200" u="sng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941692"/>
              </p:ext>
            </p:extLst>
          </p:nvPr>
        </p:nvGraphicFramePr>
        <p:xfrm>
          <a:off x="179512" y="548680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2"/>
          <p:cNvSpPr txBox="1"/>
          <p:nvPr/>
        </p:nvSpPr>
        <p:spPr bwMode="auto">
          <a:xfrm>
            <a:off x="3980284" y="979567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Доля расходов 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муниципальной программы </a:t>
            </a:r>
            <a:endParaRPr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общих расходах бюджета в 2022 году </a:t>
            </a:r>
          </a:p>
        </p:txBody>
      </p:sp>
      <p:sp>
        <p:nvSpPr>
          <p:cNvPr id="12" name="TextBox 5"/>
          <p:cNvSpPr txBox="1"/>
          <p:nvPr/>
        </p:nvSpPr>
        <p:spPr bwMode="auto">
          <a:xfrm>
            <a:off x="1276135" y="979567"/>
            <a:ext cx="1752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финансирования</a:t>
            </a: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937543"/>
              </p:ext>
            </p:extLst>
          </p:nvPr>
        </p:nvGraphicFramePr>
        <p:xfrm>
          <a:off x="323528" y="2564904"/>
          <a:ext cx="8604129" cy="1113657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1008112"/>
                <a:gridCol w="1008112"/>
              </a:tblGrid>
              <a:tr h="316894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63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муниципальной 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программе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1: П</a:t>
                      </a:r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овышение социальной активности молодежи </a:t>
                      </a:r>
                      <a:r>
                        <a:rPr lang="ru-RU" sz="1000" b="0" i="0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Каслинского</a:t>
                      </a:r>
                      <a:r>
                        <a:rPr lang="ru-RU" sz="1000" b="0" i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муниципального района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745,0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265,0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265,0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63624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2: Внедрение новых методов реализации молодежной политики на территории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Каслинского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муниципального района.</a:t>
                      </a:r>
                      <a:endParaRPr lang="ru-RU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596337" y="155679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0,05%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9632" y="3707318"/>
            <a:ext cx="69127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</a:t>
            </a:r>
            <a:r>
              <a:rPr lang="ru-RU" sz="1200" dirty="0" smtClean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 муниципальной программы - 8</a:t>
            </a: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748474"/>
              </p:ext>
            </p:extLst>
          </p:nvPr>
        </p:nvGraphicFramePr>
        <p:xfrm>
          <a:off x="323528" y="3933056"/>
          <a:ext cx="8659116" cy="2517383"/>
        </p:xfrm>
        <a:graphic>
          <a:graphicData uri="http://schemas.openxmlformats.org/drawingml/2006/table">
            <a:tbl>
              <a:tblPr/>
              <a:tblGrid>
                <a:gridCol w="6364890"/>
                <a:gridCol w="814080"/>
                <a:gridCol w="814080"/>
                <a:gridCol w="666066"/>
              </a:tblGrid>
              <a:tr h="353548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37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Доля молодежи, задействованной в мероприятиях по вовлечению в творческую деятельность (в процентах)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3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Количество молодых людей принимающих участие в форумах, фестивалях, конкурсах различного уровня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8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Количество молодых людей принимающих участие  в реализации мероприятий патриотической направленности различного уровня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33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Доля молодых людей, принявших участие в мероприятиях, направленных на пропаганду здорового образа жизни (в процентах)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3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Количество молодых людей, занимающихся волонтёрской и добровольческой деятельностью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245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275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Количество проведенных в муниципальном образовании мероприятий, связанных с проектной деятельностью молодежи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62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Количество трудоустроенных несовершеннолетних граждан от 14 до 18 лет на организованных временных рабочих местах</a:t>
                      </a:r>
                      <a:endParaRPr lang="ru-RU" sz="10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215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230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245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7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Количество молодых специалистов, трудоустроенных в учреждения образования, здравоохранения, культуры и спорта, расположенных на территории 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</a:t>
                      </a:r>
                      <a:endParaRPr lang="ru-RU" sz="10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229883"/>
              </p:ext>
            </p:extLst>
          </p:nvPr>
        </p:nvGraphicFramePr>
        <p:xfrm>
          <a:off x="4644231" y="1186469"/>
          <a:ext cx="3147624" cy="1450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627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899592" y="243937"/>
            <a:ext cx="7434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FF99"/>
                </a:solidFill>
                <a:latin typeface="Times New Roman"/>
                <a:cs typeface="Times New Roman"/>
              </a:rPr>
              <a:t>МП </a:t>
            </a:r>
            <a:r>
              <a:rPr lang="ru-RU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«Профилактика безнадзорности и правонарушений несовершеннолетних </a:t>
            </a:r>
            <a:r>
              <a:rPr lang="ru-RU" b="1" dirty="0">
                <a:solidFill>
                  <a:srgbClr val="FFFF99"/>
                </a:solidFill>
                <a:latin typeface="Times New Roman"/>
                <a:cs typeface="Times New Roman"/>
              </a:rPr>
              <a:t>в Каслинском муниципальном районе».</a:t>
            </a:r>
            <a:endParaRPr lang="ru-RU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465692"/>
              </p:ext>
            </p:extLst>
          </p:nvPr>
        </p:nvGraphicFramePr>
        <p:xfrm>
          <a:off x="368854" y="1363063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137317"/>
              </p:ext>
            </p:extLst>
          </p:nvPr>
        </p:nvGraphicFramePr>
        <p:xfrm>
          <a:off x="4139952" y="1470784"/>
          <a:ext cx="3672408" cy="184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2"/>
          <p:cNvSpPr txBox="1"/>
          <p:nvPr/>
        </p:nvSpPr>
        <p:spPr bwMode="auto">
          <a:xfrm>
            <a:off x="4510577" y="1147619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</a:rPr>
              <a:t>Доля расходов программы </a:t>
            </a:r>
            <a:endParaRPr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9" name="TextBox 5"/>
          <p:cNvSpPr txBox="1"/>
          <p:nvPr/>
        </p:nvSpPr>
        <p:spPr bwMode="auto">
          <a:xfrm>
            <a:off x="539552" y="1086340"/>
            <a:ext cx="24669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prstClr val="black"/>
                </a:solidFill>
              </a:rPr>
              <a:t>Объем финансирования</a:t>
            </a:r>
          </a:p>
        </p:txBody>
      </p:sp>
      <p:graphicFrame>
        <p:nvGraphicFramePr>
          <p:cNvPr id="10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114367"/>
              </p:ext>
            </p:extLst>
          </p:nvPr>
        </p:nvGraphicFramePr>
        <p:xfrm>
          <a:off x="404490" y="3531072"/>
          <a:ext cx="8425183" cy="1175503"/>
        </p:xfrm>
        <a:graphic>
          <a:graphicData uri="http://schemas.openxmlformats.org/drawingml/2006/table">
            <a:tbl>
              <a:tblPr firstRow="1" firstCol="1" bandRow="1"/>
              <a:tblGrid>
                <a:gridCol w="5867825"/>
                <a:gridCol w="864096"/>
                <a:gridCol w="864096"/>
                <a:gridCol w="829166"/>
              </a:tblGrid>
              <a:tr h="284415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2783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1 935,00</a:t>
                      </a:r>
                      <a:endParaRPr lang="ru-RU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05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905,00</a:t>
                      </a:r>
                      <a:endParaRPr lang="ru-RU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05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905,00</a:t>
                      </a:r>
                      <a:endParaRPr lang="ru-RU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255388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Задача 1 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Предупреждение правонарушений и преступлений несовершеннолетних</a:t>
                      </a:r>
                      <a:endParaRPr lang="ru-RU" sz="105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557,4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557,4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557,4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30532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Задача 2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Развитие системы профилактики безнадзорности и правонарушений несовершеннолетних.</a:t>
                      </a:r>
                      <a:endParaRPr lang="ru-RU" sz="1050" dirty="0">
                        <a:latin typeface="Times New Roman" pitchFamily="18" charset="0"/>
                        <a:ea typeface="Tahom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1377,6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1347,6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1347,6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30532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Задача 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Профилактика семейного неблагополучия,</a:t>
                      </a: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повышение родительской грамотности</a:t>
                      </a:r>
                      <a:endParaRPr lang="ru-RU" sz="1050" dirty="0">
                        <a:latin typeface="Times New Roman" pitchFamily="18" charset="0"/>
                        <a:ea typeface="Tahom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2699792" y="4725144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программы –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669673"/>
              </p:ext>
            </p:extLst>
          </p:nvPr>
        </p:nvGraphicFramePr>
        <p:xfrm>
          <a:off x="233362" y="5002143"/>
          <a:ext cx="8802687" cy="1444524"/>
        </p:xfrm>
        <a:graphic>
          <a:graphicData uri="http://schemas.openxmlformats.org/drawingml/2006/table">
            <a:tbl>
              <a:tblPr/>
              <a:tblGrid>
                <a:gridCol w="6581448"/>
                <a:gridCol w="740413"/>
                <a:gridCol w="740413"/>
                <a:gridCol w="740413"/>
              </a:tblGrid>
              <a:tr h="3140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2022 год прогноз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2023 год прогноз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 год прогноз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правонарушителей среди несовершеннолетних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0,69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6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несовершеннолетних с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девиантным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поведением, вовлеченных в занятия физической культурой и спортом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6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детей и подростков, состоящих на учетах в КДН и ЗП и подразделениях по делам несовершеннолетних органов внутренних дел, охваченных организованными формами отдыха от числа всех несовершеннолетних, состоящих на учетах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93,8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детей, находящихся в социально-опасном положении в общей численности детского населения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Каслинского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района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8973" marR="8973" marT="89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72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Культура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МП «Развитие культуры </a:t>
            </a:r>
            <a:r>
              <a:rPr lang="ru-RU" sz="1400" b="1" u="sng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Каслинского</a:t>
            </a:r>
            <a:r>
              <a:rPr lang="ru-RU" sz="14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муниципального района»</a:t>
            </a:r>
            <a:endParaRPr lang="ru-RU" sz="1400" u="sng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009327"/>
              </p:ext>
            </p:extLst>
          </p:nvPr>
        </p:nvGraphicFramePr>
        <p:xfrm>
          <a:off x="755576" y="836131"/>
          <a:ext cx="2430114" cy="1872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2"/>
          <p:cNvSpPr txBox="1"/>
          <p:nvPr/>
        </p:nvSpPr>
        <p:spPr bwMode="auto">
          <a:xfrm>
            <a:off x="4942848" y="1113169"/>
            <a:ext cx="2970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Доля расходов программы </a:t>
            </a:r>
            <a:endParaRPr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2" name="TextBox 5"/>
          <p:cNvSpPr txBox="1"/>
          <p:nvPr/>
        </p:nvSpPr>
        <p:spPr bwMode="auto">
          <a:xfrm>
            <a:off x="2055168" y="974669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</a:rPr>
              <a:t>Объем финансирования</a:t>
            </a: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596336"/>
              </p:ext>
            </p:extLst>
          </p:nvPr>
        </p:nvGraphicFramePr>
        <p:xfrm>
          <a:off x="395536" y="2636912"/>
          <a:ext cx="8352928" cy="1407791"/>
        </p:xfrm>
        <a:graphic>
          <a:graphicData uri="http://schemas.openxmlformats.org/drawingml/2006/table">
            <a:tbl>
              <a:tblPr firstRow="1" firstCol="1" bandRow="1"/>
              <a:tblGrid>
                <a:gridCol w="5400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6023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581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170,6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121</a:t>
                      </a:r>
                      <a:r>
                        <a:rPr lang="ru-RU" sz="10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185,1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r>
                        <a:rPr lang="ru-RU" sz="10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303,3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597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1. Организация библиотечного обслуживания населения </a:t>
                      </a:r>
                      <a:r>
                        <a:rPr lang="ru-RU" sz="8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межпоселенческими</a:t>
                      </a:r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библиотеками, комплектование и обеспечение сохранности их библиотечных фондов .</a:t>
                      </a:r>
                      <a:endParaRPr lang="ru-RU" sz="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21 413,6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</a:t>
                      </a:r>
                      <a:r>
                        <a:rPr lang="ru-RU" sz="1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259,4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</a:t>
                      </a:r>
                      <a:r>
                        <a:rPr lang="ru-RU" sz="1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167,3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1193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2. Создание условий для обеспечения поселений, входящих в состав муниципальных районов, услугами по организации досуга и услугами организаций культуры , создание условий для развития местного традиционного народного художественного творчества, участие в сохранении, возрождении и развитии художественных промыслов в поселении .</a:t>
                      </a:r>
                      <a:endParaRPr lang="ru-RU" sz="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29 797,80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27 367,5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29 995,6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5581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3. Создание музеев муниципального района </a:t>
                      </a:r>
                      <a:endParaRPr lang="ru-RU" sz="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7 439,9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7 </a:t>
                      </a:r>
                      <a:r>
                        <a:rPr lang="ru-RU" sz="1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168,6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7 </a:t>
                      </a:r>
                      <a:r>
                        <a:rPr lang="ru-RU" sz="1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144,9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508801"/>
              </p:ext>
            </p:extLst>
          </p:nvPr>
        </p:nvGraphicFramePr>
        <p:xfrm>
          <a:off x="5292080" y="1292913"/>
          <a:ext cx="2592288" cy="1488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2402458" y="4163248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программы -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14</a:t>
            </a: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5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793158"/>
              </p:ext>
            </p:extLst>
          </p:nvPr>
        </p:nvGraphicFramePr>
        <p:xfrm>
          <a:off x="373948" y="4440247"/>
          <a:ext cx="8425183" cy="2249016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3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60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81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охват населения библиотечным обслуживанием  (в процентах)</a:t>
                      </a: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47%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48%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50%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18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мероприятий организованных и проведенных </a:t>
                      </a:r>
                      <a:r>
                        <a:rPr lang="ru-RU" sz="1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культурно-досуговыми</a:t>
                      </a: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учреждениями (единиц</a:t>
                      </a:r>
                      <a:r>
                        <a:rPr lang="ru-RU" sz="1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130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140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150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0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участников и зрителей на мероприятиях организованных и проведенных </a:t>
                      </a:r>
                      <a:r>
                        <a:rPr lang="ru-RU" sz="1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культурно-досуговыми</a:t>
                      </a: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учреждениями (человек);</a:t>
                      </a: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19 000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lang="ru-RU" sz="1000" b="0" i="0" u="none" strike="noStrike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000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  <a:r>
                        <a:rPr lang="ru-RU" sz="1000" b="0" i="0" u="none" strike="noStrike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000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2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клубных формирований (коллективов художественной самодеятельности различного направления) в </a:t>
                      </a:r>
                      <a:r>
                        <a:rPr lang="ru-RU" sz="1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культурно-досуговых</a:t>
                      </a: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учреждениях (ед.);</a:t>
                      </a: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0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число участников  клубных формирований (коллективов художественной самодеятельности различного направления) в </a:t>
                      </a:r>
                      <a:r>
                        <a:rPr lang="ru-RU" sz="1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культурно-досуговых</a:t>
                      </a:r>
                      <a:r>
                        <a:rPr lang="ru-RU" sz="1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учреждениях (чел.)</a:t>
                      </a: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420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425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435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грантов, национальных проектов, государственных программ в которых приняли участие учреждения сферы культуры при взаимодействии с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УКиС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единиц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посетителей  музея (тыс. человек)</a:t>
                      </a: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22 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22,5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23,0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6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объектов культурного наследия, на которых проведены мероприятия по сохранению</a:t>
                      </a:r>
                      <a:endParaRPr lang="ru-RU" sz="10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5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536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Дополнительное образование в сфере культуры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83568" y="47667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МП «Развитие дополнительного художественного образования  в </a:t>
            </a:r>
            <a:r>
              <a:rPr lang="ru-RU" sz="1400" b="1" u="sng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Каслинском</a:t>
            </a:r>
            <a:r>
              <a:rPr lang="ru-RU" sz="14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муниципальном районе»</a:t>
            </a:r>
            <a:endParaRPr lang="ru-RU" sz="1400" u="sng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9129736"/>
              </p:ext>
            </p:extLst>
          </p:nvPr>
        </p:nvGraphicFramePr>
        <p:xfrm>
          <a:off x="395536" y="908720"/>
          <a:ext cx="2952328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2"/>
          <p:cNvSpPr txBox="1"/>
          <p:nvPr/>
        </p:nvSpPr>
        <p:spPr bwMode="auto">
          <a:xfrm>
            <a:off x="4716016" y="1032332"/>
            <a:ext cx="2970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Доля расходов программы </a:t>
            </a:r>
            <a:endParaRPr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2" name="TextBox 5"/>
          <p:cNvSpPr txBox="1"/>
          <p:nvPr/>
        </p:nvSpPr>
        <p:spPr bwMode="auto">
          <a:xfrm>
            <a:off x="2051720" y="1057091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Объем </a:t>
            </a:r>
            <a:r>
              <a:rPr lang="ru-RU" sz="1200" b="1" dirty="0" smtClean="0">
                <a:solidFill>
                  <a:prstClr val="black"/>
                </a:solidFill>
              </a:rPr>
              <a:t>финансирования                                   </a:t>
            </a:r>
            <a:endParaRPr lang="ru-RU" sz="1200" b="1" dirty="0">
              <a:solidFill>
                <a:prstClr val="black"/>
              </a:solidFill>
            </a:endParaRP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868288"/>
              </p:ext>
            </p:extLst>
          </p:nvPr>
        </p:nvGraphicFramePr>
        <p:xfrm>
          <a:off x="395536" y="2852936"/>
          <a:ext cx="8425183" cy="1463048"/>
        </p:xfrm>
        <a:graphic>
          <a:graphicData uri="http://schemas.openxmlformats.org/drawingml/2006/table">
            <a:tbl>
              <a:tblPr firstRow="1" firstCol="1" bandRow="1"/>
              <a:tblGrid>
                <a:gridCol w="5760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7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3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7195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53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финансирование по 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программе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39 048,9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0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033,2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24 </a:t>
                      </a: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810,6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9356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1. Предоставление дополнительного образования детей в муниципальных образовательных учреждениях в сфере культуры 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25 090,4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845,3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</a:t>
                      </a:r>
                      <a:r>
                        <a:rPr lang="ru-RU" sz="10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810,6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2774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 обеспечительных процессов</a:t>
                      </a:r>
                    </a:p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1. Создание условий для содержания детей в муниципальных образовательных организациях, мероприятия по обеспечению безопасности жизни и здоровья детей 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13 958,5</a:t>
                      </a:r>
                      <a:endParaRPr lang="ru-RU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187,9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0,0</a:t>
                      </a:r>
                      <a:endParaRPr lang="ru-RU" sz="1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2411760" y="4437112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программы -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14</a:t>
            </a: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5" name="Group 33"/>
          <p:cNvGraphicFramePr>
            <a:graphicFrameLocks noGrp="1"/>
          </p:cNvGraphicFramePr>
          <p:nvPr/>
        </p:nvGraphicFramePr>
        <p:xfrm>
          <a:off x="395536" y="4725144"/>
          <a:ext cx="8425183" cy="1752962"/>
        </p:xfrm>
        <a:graphic>
          <a:graphicData uri="http://schemas.openxmlformats.org/drawingml/2006/table">
            <a:tbl>
              <a:tblPr/>
              <a:tblGrid>
                <a:gridCol w="61929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6976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20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детей в возрасте от 5 до 18 лет, охваченных программами дополнительного образования, в общей численности детей в возрасте от 5 до 18 лет в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Каслинском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муниципальном районе (учащихся)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430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440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450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учащихся продолживших дальнейшее обучение в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СУЗах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ВУЗах культуры и искусства (человек)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97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преподавателей принявших участие в курсах повышения квалификации (процент)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посетителей и участников, принявших участие в мероприятиях организуемых школами (человек)</a:t>
                      </a:r>
                      <a:endParaRPr lang="ru-RU" sz="9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900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950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990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92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доли учащихся школ занявших призовые места  в  районных, областных, всероссийских и международных  конкурсах и фестивалях (процент)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0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отремонтированных с использованием средств бюджета зданий школ в общем количестве зданий школ, находящихся в неудовлетворительном состоянии (аварийных и требующих капитального ремонта) (процентов)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4037400"/>
              </p:ext>
            </p:extLst>
          </p:nvPr>
        </p:nvGraphicFramePr>
        <p:xfrm>
          <a:off x="4844828" y="1057702"/>
          <a:ext cx="3024336" cy="183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6242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Физическая культура  и  спорт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755576" y="359078"/>
            <a:ext cx="76693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МП «Развитие физической культуры  и спорта на территории </a:t>
            </a:r>
            <a:r>
              <a:rPr lang="ru-RU" sz="1400" b="1" u="sng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Каслинского</a:t>
            </a:r>
            <a:r>
              <a:rPr lang="ru-RU" sz="14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муниципального района</a:t>
            </a:r>
            <a:r>
              <a:rPr lang="ru-RU" sz="14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»</a:t>
            </a:r>
            <a:endParaRPr lang="ru-RU" sz="14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175038"/>
              </p:ext>
            </p:extLst>
          </p:nvPr>
        </p:nvGraphicFramePr>
        <p:xfrm>
          <a:off x="562028" y="1052736"/>
          <a:ext cx="2448272" cy="1803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2"/>
          <p:cNvSpPr txBox="1"/>
          <p:nvPr/>
        </p:nvSpPr>
        <p:spPr bwMode="auto">
          <a:xfrm>
            <a:off x="4932040" y="1151578"/>
            <a:ext cx="2970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Доля расходов программы </a:t>
            </a:r>
            <a:endParaRPr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b="1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7740352" y="1412776"/>
            <a:ext cx="792087" cy="43204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b="1" dirty="0" smtClean="0">
                <a:solidFill>
                  <a:sysClr val="windowText" lastClr="000000"/>
                </a:solidFill>
              </a:rPr>
              <a:t>1,4%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TextBox 5"/>
          <p:cNvSpPr txBox="1"/>
          <p:nvPr/>
        </p:nvSpPr>
        <p:spPr bwMode="auto">
          <a:xfrm>
            <a:off x="2042439" y="1151579"/>
            <a:ext cx="1997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Объем финансирования</a:t>
            </a: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791456"/>
              </p:ext>
            </p:extLst>
          </p:nvPr>
        </p:nvGraphicFramePr>
        <p:xfrm>
          <a:off x="467992" y="2780928"/>
          <a:ext cx="8425183" cy="1240024"/>
        </p:xfrm>
        <a:graphic>
          <a:graphicData uri="http://schemas.openxmlformats.org/drawingml/2006/table">
            <a:tbl>
              <a:tblPr firstRow="1" firstCol="1" bandRow="1"/>
              <a:tblGrid>
                <a:gridCol w="53285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3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44015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7637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1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20 843,0</a:t>
                      </a:r>
                      <a:endParaRPr lang="ru-RU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22 401,6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19 531,5</a:t>
                      </a:r>
                      <a:endParaRPr lang="ru-RU" sz="1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4499">
                <a:tc>
                  <a:txBody>
                    <a:bodyPr/>
                    <a:lstStyle/>
                    <a:p>
                      <a:pPr algn="just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1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охвата различных категорий населения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Каслинского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муниципального района, систематически занимающихся физической культурой и спортом;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0,0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</a:t>
                      </a:r>
                      <a:endParaRPr lang="ru-RU" sz="9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</a:t>
                      </a:r>
                      <a:endParaRPr lang="ru-RU" sz="9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8115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Задача 2 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личных и командных результатов сборной Каслинского муниципального района на соревнованиях различного уровня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0,0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3 520,0</a:t>
                      </a:r>
                      <a:endParaRPr lang="ru-RU" sz="9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</a:t>
                      </a:r>
                      <a:endParaRPr lang="ru-RU" sz="9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315">
                <a:tc>
                  <a:txBody>
                    <a:bodyPr/>
                    <a:lstStyle/>
                    <a:p>
                      <a:pPr algn="just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Задача 3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дополнительного образования в сфере физической культуры и спорта на территории Каслинского муниципального района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601,4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866,5</a:t>
                      </a:r>
                      <a:endParaRPr lang="ru-RU" sz="9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059,2</a:t>
                      </a:r>
                      <a:endParaRPr lang="ru-RU" sz="9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8834023"/>
              </p:ext>
            </p:extLst>
          </p:nvPr>
        </p:nvGraphicFramePr>
        <p:xfrm>
          <a:off x="5132253" y="1290078"/>
          <a:ext cx="2610644" cy="1568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628304"/>
              </p:ext>
            </p:extLst>
          </p:nvPr>
        </p:nvGraphicFramePr>
        <p:xfrm>
          <a:off x="467992" y="4293096"/>
          <a:ext cx="8425183" cy="2413498"/>
        </p:xfrm>
        <a:graphic>
          <a:graphicData uri="http://schemas.openxmlformats.org/drawingml/2006/table">
            <a:tbl>
              <a:tblPr/>
              <a:tblGrid>
                <a:gridCol w="61929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46976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02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доля граждан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 в возрасте от 3 до 79 лет, занимающихся физической культурой и спортом, в общей численности населения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 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46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50,5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2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доля лиц с ограниченными возможностями здоровья и инвалидов, занимающихся физической культурой и спортом в общей численности населения данной категории населения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9,5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0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доля граждан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района, выполняющих нормы ВФСК «Готов к труду и обороне» ГТО в общей численности населения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района, принявшего участие в выполнении нормативов ВФСК ГТО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67,5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75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0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количество проведенных спортивных, спортивно-массовых мероприятий и соревнований по видам спорта, районного, областного, Всероссийского уровня в соответствии с единым районным календарным планом официальных физкультурно-спортивных мероприятий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района, утвержденным постановлением администрации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Каслинского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муниципального района на каждый календарный год 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90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60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доля детей и подростков, привлеченных к занятиям физической культурой и спортом в секциях, открытых за счет субсидии </a:t>
                      </a:r>
                      <a:r>
                        <a:rPr lang="ru-RU" sz="900" spc="10" dirty="0" err="1">
                          <a:latin typeface="Times New Roman"/>
                          <a:ea typeface="Times New Roman"/>
                        </a:rPr>
                        <a:t>Каслинскому</a:t>
                      </a:r>
                      <a:r>
                        <a:rPr lang="ru-RU" sz="900" spc="10" dirty="0">
                          <a:latin typeface="Times New Roman"/>
                          <a:ea typeface="Times New Roman"/>
                        </a:rPr>
                        <a:t> муниципальному району на услуги специалистов по организации физкультурно-оздоровительной и спортивно-массовой работы с детьми и подростками 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6,5</a:t>
                      </a:r>
                      <a:endParaRPr lang="ru-RU" sz="10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4005064"/>
            <a:ext cx="446881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06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</a:t>
            </a:r>
            <a:endParaRPr lang="ru-RU" sz="20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90525"/>
            <a:ext cx="84964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</a:t>
            </a:r>
            <a:r>
              <a:rPr lang="ru-RU" sz="16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муниципальными финансами Каслинского муниципального района»</a:t>
            </a:r>
            <a:endParaRPr lang="ru-RU" sz="16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48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80475"/>
              </p:ext>
            </p:extLst>
          </p:nvPr>
        </p:nvGraphicFramePr>
        <p:xfrm>
          <a:off x="399609" y="4786119"/>
          <a:ext cx="8425185" cy="1514439"/>
        </p:xfrm>
        <a:graphic>
          <a:graphicData uri="http://schemas.openxmlformats.org/drawingml/2006/table">
            <a:tbl>
              <a:tblPr/>
              <a:tblGrid>
                <a:gridCol w="61929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"/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69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2023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2024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2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Отсутствие нарушений требований действующего законодательства в ходе исполнения бюджета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расходов районного бюджета, формируемых в рамках программ к общему объему расходов районного бюджета 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&lt;95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&lt;95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объема просроченной кредиторской задолженности консолидированного бюджета муниципального района  по заработной плате и начислениям на выплаты по оплате труда работников муниципальных учреждений к общему объему расходов консолидированного бюджета муниципального района 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602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главных распорядителей бюджетных средств, обеспеченных возможностью работы в постоянно обновляющихся информационных системах исполнения бюджета района 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08" name="TextBox 9"/>
          <p:cNvSpPr txBox="1">
            <a:spLocks noChangeArrowheads="1"/>
          </p:cNvSpPr>
          <p:nvPr/>
        </p:nvSpPr>
        <p:spPr bwMode="auto">
          <a:xfrm>
            <a:off x="2400801" y="4509120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- 10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04581987"/>
              </p:ext>
            </p:extLst>
          </p:nvPr>
        </p:nvGraphicFramePr>
        <p:xfrm>
          <a:off x="393340" y="1124744"/>
          <a:ext cx="3242556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242818"/>
              </p:ext>
            </p:extLst>
          </p:nvPr>
        </p:nvGraphicFramePr>
        <p:xfrm>
          <a:off x="4355976" y="1506608"/>
          <a:ext cx="3197186" cy="1706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12202" y="1152664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Доля расходов программы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в </a:t>
            </a:r>
            <a:r>
              <a:rPr lang="ru-RU" sz="1100" dirty="0">
                <a:solidFill>
                  <a:prstClr val="black"/>
                </a:solidFill>
              </a:rPr>
              <a:t>общих расходах бюджета в 2022 году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49562" y="1412776"/>
            <a:ext cx="792088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ysClr val="windowText" lastClr="000000"/>
                </a:solidFill>
              </a:rPr>
              <a:t>6,9%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0225" y="1229609"/>
            <a:ext cx="1780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Объем финансирования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471055"/>
              </p:ext>
            </p:extLst>
          </p:nvPr>
        </p:nvGraphicFramePr>
        <p:xfrm>
          <a:off x="395288" y="3212976"/>
          <a:ext cx="8425183" cy="1255426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864096"/>
                <a:gridCol w="973182"/>
              </a:tblGrid>
              <a:tr h="233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r>
                        <a:rPr lang="ru-RU" sz="8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650,7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60 751,4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61 689,4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Задача 1 Организация и совершенствование бюджетного процесса в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Каслинском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муниципальном районе, обеспечение сбалансированности и устойчивости бюджета </a:t>
                      </a:r>
                      <a:r>
                        <a:rPr lang="ru-RU" sz="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Задача 2 Обеспечение выравнивания финансовых возможностей и поддержка усилий по сбалансированности бюджетов  поселений Каслинского муниципального района.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14 947,0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12 705,0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11 958,0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56 958,7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18 989,1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18 989,1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96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муниципальной собственностью</a:t>
            </a:r>
            <a:endParaRPr lang="ru-RU" sz="20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90525"/>
            <a:ext cx="82804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«Управление муниципальным имуществом и земельными ресурсами в Каслинском муниципальном районе</a:t>
            </a:r>
            <a:r>
              <a:rPr lang="ru-RU" sz="12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08" name="TextBox 9"/>
          <p:cNvSpPr txBox="1">
            <a:spLocks noChangeArrowheads="1"/>
          </p:cNvSpPr>
          <p:nvPr/>
        </p:nvSpPr>
        <p:spPr bwMode="auto">
          <a:xfrm>
            <a:off x="2544738" y="4448889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- 14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55499311"/>
              </p:ext>
            </p:extLst>
          </p:nvPr>
        </p:nvGraphicFramePr>
        <p:xfrm>
          <a:off x="362918" y="915524"/>
          <a:ext cx="3242556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510075"/>
              </p:ext>
            </p:extLst>
          </p:nvPr>
        </p:nvGraphicFramePr>
        <p:xfrm>
          <a:off x="4211960" y="1302557"/>
          <a:ext cx="3528392" cy="1767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40194" y="1025558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Доля расходов программы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в </a:t>
            </a:r>
            <a:r>
              <a:rPr lang="ru-RU" sz="1100" dirty="0">
                <a:solidFill>
                  <a:prstClr val="black"/>
                </a:solidFill>
              </a:rPr>
              <a:t>общих расходах бюджета в 2022 году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49562" y="1412776"/>
            <a:ext cx="954886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ysClr val="windowText" lastClr="000000"/>
                </a:solidFill>
              </a:rPr>
              <a:t>0,12%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025558"/>
            <a:ext cx="1909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</a:rPr>
              <a:t>Объем финансирования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721611"/>
              </p:ext>
            </p:extLst>
          </p:nvPr>
        </p:nvGraphicFramePr>
        <p:xfrm>
          <a:off x="200224" y="2996952"/>
          <a:ext cx="8802687" cy="1466088"/>
        </p:xfrm>
        <a:graphic>
          <a:graphicData uri="http://schemas.openxmlformats.org/drawingml/2006/table">
            <a:tbl>
              <a:tblPr firstRow="1" firstCol="1" bandRow="1"/>
              <a:tblGrid>
                <a:gridCol w="6748040"/>
                <a:gridCol w="720080"/>
                <a:gridCol w="720080"/>
                <a:gridCol w="614487"/>
              </a:tblGrid>
              <a:tr h="195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9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8457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7534,3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7531,7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20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Задача №1 Формирование муниципального имущества и повышение эффективности управления, использования и реализация</a:t>
                      </a:r>
                      <a:r>
                        <a:rPr lang="ru-RU" sz="9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муниципального имущества</a:t>
                      </a:r>
                      <a:endParaRPr lang="ru-RU" sz="9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00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Задача №2 Увеличение налоговых и неналоговых доходов в бюджет Каслинского муниципального района от использования, владения муниципальной собственности</a:t>
                      </a:r>
                      <a:endParaRPr lang="ru-RU" sz="9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227,3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224,7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Задача №3 Содействие поселениям Каслинского муниципального района в вопросах формирования муниципальной собственности</a:t>
                      </a:r>
                      <a:endParaRPr lang="ru-RU" sz="900" b="0" i="0" u="none" strike="noStrike">
                        <a:effectLst/>
                        <a:latin typeface="Arial"/>
                      </a:endParaRPr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384262"/>
              </p:ext>
            </p:extLst>
          </p:nvPr>
        </p:nvGraphicFramePr>
        <p:xfrm>
          <a:off x="179512" y="4725889"/>
          <a:ext cx="8830220" cy="189604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408712"/>
                <a:gridCol w="815556"/>
                <a:gridCol w="803202"/>
                <a:gridCol w="802750"/>
              </a:tblGrid>
              <a:tr h="287287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Прогноз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2022 год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Прогноз на 2023 год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Прогноз на 2024 год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81567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объектов недвижимости, в отношении которых проведена процедура государственной регистрации права муниципальной собственности Каслинского муниципального района и поселений Каслинского муниципального района , </a:t>
                      </a:r>
                      <a:r>
                        <a:rPr lang="ru-RU" sz="9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131831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поступлении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 приватизации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тыс.рублей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750,00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750,00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750,00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91263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поступлений от аренды недвижимого имущества 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Каслинского муниципального района, тыс.рублей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поступлений от аренды земельных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участков государственная собственность на которые не разграничена, тыс.рублей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2012,00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2012,00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2012,00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66111">
                <a:tc>
                  <a:txBody>
                    <a:bodyPr/>
                    <a:lstStyle/>
                    <a:p>
                      <a:pPr algn="just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поступлений от продажи земельных участков, государственная собственность на которые не разграничена, тыс.рублей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480,00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250126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Приобретено</a:t>
                      </a:r>
                      <a:r>
                        <a:rPr lang="ru-RU" sz="9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квартир для детей-сирот, </a:t>
                      </a:r>
                      <a:r>
                        <a:rPr lang="ru-RU" sz="9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шт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4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9857" y="49389"/>
            <a:ext cx="37862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МУНИЦИПАЛЬНОЕ  УПРАВЛЕНИЕ</a:t>
            </a:r>
            <a:endParaRPr lang="ru-RU" sz="1400" dirty="0">
              <a:solidFill>
                <a:srgbClr val="FF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57166"/>
            <a:ext cx="8929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u="sng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МП «Оптимизация  системы муниципального управления </a:t>
            </a:r>
          </a:p>
          <a:p>
            <a:pPr algn="ctr"/>
            <a:r>
              <a:rPr lang="ru-RU" sz="1200" b="1" u="sng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b="1" u="sng" dirty="0" err="1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Каслинском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 муниципальном районе на основе процессного подхода»</a:t>
            </a:r>
            <a:endParaRPr lang="ru-RU" sz="1200" u="sng" dirty="0">
              <a:solidFill>
                <a:srgbClr val="FF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894658"/>
              </p:ext>
            </p:extLst>
          </p:nvPr>
        </p:nvGraphicFramePr>
        <p:xfrm>
          <a:off x="214282" y="2786058"/>
          <a:ext cx="8715435" cy="1390307"/>
        </p:xfrm>
        <a:graphic>
          <a:graphicData uri="http://schemas.openxmlformats.org/drawingml/2006/table">
            <a:tbl>
              <a:tblPr/>
              <a:tblGrid>
                <a:gridCol w="4643470"/>
                <a:gridCol w="1571636"/>
                <a:gridCol w="1214445"/>
                <a:gridCol w="1285884"/>
              </a:tblGrid>
              <a:tr h="184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2022 год, </a:t>
                      </a: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прогноз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2023 год, </a:t>
                      </a: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прогноз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2024 год, </a:t>
                      </a: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прогноз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10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157,0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r>
                        <a:rPr lang="ru-RU" sz="10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032,4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43527,3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Задача 1. Повышение эффективности основных и обеспечительных процессов в администрации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 рамках сметы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 расходов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в рамках сметы расходов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в рамках сметы расходов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0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Задача 2. Обеспечение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исполнения исполнительно-распорядительных функций и полномочий администрации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района, отраслевых (функциональных) органов администрации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r>
                        <a:rPr lang="ru-RU" sz="1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157,0</a:t>
                      </a:r>
                      <a:endParaRPr lang="ru-RU" sz="1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43</a:t>
                      </a:r>
                      <a:r>
                        <a:rPr lang="ru-RU" sz="1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032,4</a:t>
                      </a:r>
                      <a:endParaRPr lang="ru-RU" sz="1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43527,3</a:t>
                      </a:r>
                      <a:endParaRPr lang="ru-RU" sz="1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929586" y="2500306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тыс. руб.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4143380"/>
            <a:ext cx="8501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– 64, в том числе: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65165"/>
              </p:ext>
            </p:extLst>
          </p:nvPr>
        </p:nvGraphicFramePr>
        <p:xfrm>
          <a:off x="214282" y="4500570"/>
          <a:ext cx="8715435" cy="1603152"/>
        </p:xfrm>
        <a:graphic>
          <a:graphicData uri="http://schemas.openxmlformats.org/drawingml/2006/table">
            <a:tbl>
              <a:tblPr/>
              <a:tblGrid>
                <a:gridCol w="5715040"/>
                <a:gridCol w="1000132"/>
                <a:gridCol w="1071570"/>
                <a:gridCol w="928693"/>
              </a:tblGrid>
              <a:tr h="339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2022 </a:t>
                      </a: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год,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прогноз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2023 год</a:t>
                      </a: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прогноз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2024 год</a:t>
                      </a: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прогноз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9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Соответствие нормативных правовых актов по исполнению полномочий, возложенных на отраслевые (функциональные) органы, структурные подразделения администрации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действующему законодательству,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 да/нет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35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Доля утвержденных, соответствующих действующему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законодательству</a:t>
                      </a:r>
                      <a:r>
                        <a:rPr lang="ru-RU" sz="1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  <a:cs typeface="Times New Roman"/>
                        </a:rPr>
                        <a:t>регламентов 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оказания муниципальных услуг, процентов от утвержденных регламентов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Доля обращений граждан, рассмотренных с нарушением сроков, в процентах от общего количества поступивших в администрацию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района, отраслевые (функциональные) органы администрации </a:t>
                      </a: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Каслинского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 обращений граждан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Не более 0,5%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Не более 0,5%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Не более 0,5%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717" marR="647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450149"/>
              </p:ext>
            </p:extLst>
          </p:nvPr>
        </p:nvGraphicFramePr>
        <p:xfrm>
          <a:off x="5076056" y="1340768"/>
          <a:ext cx="2736304" cy="154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2"/>
          <p:cNvSpPr txBox="1"/>
          <p:nvPr/>
        </p:nvSpPr>
        <p:spPr bwMode="auto">
          <a:xfrm>
            <a:off x="5070878" y="1153088"/>
            <a:ext cx="28103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Доля расходов </a:t>
            </a:r>
            <a:r>
              <a:rPr lang="ru-RU" sz="11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муниципальной программы </a:t>
            </a:r>
            <a:endParaRPr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общих расходах бюджета в 2022 году </a:t>
            </a: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674631"/>
              </p:ext>
            </p:extLst>
          </p:nvPr>
        </p:nvGraphicFramePr>
        <p:xfrm>
          <a:off x="214282" y="680331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5"/>
          <p:cNvSpPr txBox="1"/>
          <p:nvPr/>
        </p:nvSpPr>
        <p:spPr bwMode="auto">
          <a:xfrm>
            <a:off x="1115616" y="1014589"/>
            <a:ext cx="1752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финансирования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32503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419" y="188640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FFFF99"/>
                </a:solidFill>
              </a:rPr>
              <a:t>Основные понятия</a:t>
            </a:r>
            <a:endParaRPr lang="ru-RU" b="1" dirty="0">
              <a:solidFill>
                <a:srgbClr val="FFFF99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87" y="1499573"/>
            <a:ext cx="4047619" cy="303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6349" y="1695618"/>
            <a:ext cx="2376264" cy="2590513"/>
          </a:xfrm>
          <a:prstGeom prst="rect">
            <a:avLst/>
          </a:prstGeom>
          <a:noFill/>
          <a:ln w="57150" cmpd="thinThick">
            <a:solidFill>
              <a:srgbClr val="F68E3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1695618"/>
            <a:ext cx="2366715" cy="2581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65170" y="1847647"/>
            <a:ext cx="226880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&gt; РАСХОДЫ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Излишки средств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накопления или уплату долгов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643" y="1838408"/>
            <a:ext cx="225567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&lt; РАСХОДЫ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</a:t>
            </a:r>
            <a:endParaRPr lang="ru-RU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Недостающие средства берут в долг или из накоплений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01" y="4653136"/>
            <a:ext cx="8389859" cy="193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5994" y="4728918"/>
            <a:ext cx="78488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составляется на 3 года – очередной и плановый период.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состоят из налоговых, неналоговых доходов и безвозмездных поступлений.  Собственные доходы составляют налоговые и неналоговые доходы.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92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Диаграмма 8"/>
          <p:cNvGraphicFramePr/>
          <p:nvPr>
            <p:extLst>
              <p:ext uri="{D42A27DB-BD31-4B8C-83A1-F6EECF244321}">
                <p14:modId xmlns:p14="http://schemas.microsoft.com/office/powerpoint/2010/main" val="1381126340"/>
              </p:ext>
            </p:extLst>
          </p:nvPr>
        </p:nvGraphicFramePr>
        <p:xfrm>
          <a:off x="4624920" y="1197944"/>
          <a:ext cx="3816360" cy="1582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5" name="CustomShape 1"/>
          <p:cNvSpPr/>
          <p:nvPr/>
        </p:nvSpPr>
        <p:spPr>
          <a:xfrm>
            <a:off x="395280" y="0"/>
            <a:ext cx="84974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" name="CustomShape 2"/>
          <p:cNvSpPr/>
          <p:nvPr/>
        </p:nvSpPr>
        <p:spPr>
          <a:xfrm>
            <a:off x="509032" y="216695"/>
            <a:ext cx="864036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ru-RU" sz="1600" b="1" spc="-1" dirty="0">
                <a:solidFill>
                  <a:srgbClr val="FFFF99"/>
                </a:solidFill>
                <a:latin typeface="Times New Roman"/>
                <a:ea typeface="Arial"/>
              </a:rPr>
              <a:t>Архивный отдел администрации Каслинского муниципального района»</a:t>
            </a:r>
            <a:endParaRPr lang="ru-RU" sz="1600" spc="-1" dirty="0">
              <a:solidFill>
                <a:srgbClr val="FFFF99"/>
              </a:solidFill>
              <a:latin typeface="Arial"/>
            </a:endParaRPr>
          </a:p>
        </p:txBody>
      </p:sp>
      <p:graphicFrame>
        <p:nvGraphicFramePr>
          <p:cNvPr id="47" name="Table 3"/>
          <p:cNvGraphicFramePr/>
          <p:nvPr>
            <p:extLst>
              <p:ext uri="{D42A27DB-BD31-4B8C-83A1-F6EECF244321}">
                <p14:modId xmlns:p14="http://schemas.microsoft.com/office/powerpoint/2010/main" val="4214546986"/>
              </p:ext>
            </p:extLst>
          </p:nvPr>
        </p:nvGraphicFramePr>
        <p:xfrm>
          <a:off x="209767" y="4653136"/>
          <a:ext cx="8625113" cy="1828800"/>
        </p:xfrm>
        <a:graphic>
          <a:graphicData uri="http://schemas.openxmlformats.org/drawingml/2006/table">
            <a:tbl>
              <a:tblPr/>
              <a:tblGrid>
                <a:gridCol w="6306449"/>
                <a:gridCol w="792088"/>
                <a:gridCol w="792088"/>
                <a:gridCol w="734488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Наименование показателя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2022 год прогноз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2023 год прогноз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2024 год прогноз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42120" marR="4212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68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Доля организаций - источников комплектования, своевременно подготовивших документы к передаче на хранение в архивный отдел, от общего количества источников - комплектования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100%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100%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100%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68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Доля социально - правовых запросов, исполненных в установленные законодательством сроки, от общего количества социально - правовых запросов, исполненных по документам архивного отдела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100%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100%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100 %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87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Доля дел, заголовки которых внесены в программный комплекс «Архивный фонд», от общего количества дел, находящихся на хранении в архивном отделе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 До 50 %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 60 %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 70 %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568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Доля архивных документов, хранящихся в архивном отделе в нормативных условиях, обеспечивающих их постоянное (вечное) и долговременное  хранение, от общего количества архивных документов архивного отдела 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60 %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60 %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Arial"/>
                        </a:rPr>
                        <a:t>До 100%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68040" marR="68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CustomShape 4"/>
          <p:cNvSpPr/>
          <p:nvPr/>
        </p:nvSpPr>
        <p:spPr>
          <a:xfrm>
            <a:off x="2127452" y="4284510"/>
            <a:ext cx="4428360" cy="272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1200" b="1" spc="-1" dirty="0">
                <a:solidFill>
                  <a:srgbClr val="000000"/>
                </a:solidFill>
                <a:latin typeface="Times New Roman"/>
                <a:ea typeface="Arial"/>
              </a:rPr>
              <a:t>Общее количество целевых показателей программы - 10</a:t>
            </a:r>
            <a:endParaRPr lang="ru-RU" sz="12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1" name="CustomShape 5"/>
          <p:cNvSpPr/>
          <p:nvPr/>
        </p:nvSpPr>
        <p:spPr>
          <a:xfrm>
            <a:off x="4829212" y="1061504"/>
            <a:ext cx="2584723" cy="4294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r>
              <a:rPr lang="ru-RU" sz="1100" spc="-1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Доля расходов программы </a:t>
            </a:r>
            <a:endParaRPr lang="ru-RU" sz="1100" spc="-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spc="-1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в общих расходах бюджета в 2022 году </a:t>
            </a:r>
            <a:endParaRPr lang="ru-RU" sz="1100" spc="-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CustomShape 6"/>
          <p:cNvSpPr/>
          <p:nvPr/>
        </p:nvSpPr>
        <p:spPr>
          <a:xfrm>
            <a:off x="7824420" y="1268760"/>
            <a:ext cx="852036" cy="36004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1600" b="1" spc="-1" dirty="0" smtClean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0,02%</a:t>
            </a:r>
            <a:endParaRPr lang="ru-RU" sz="1600" spc="-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CustomShape 7"/>
          <p:cNvSpPr/>
          <p:nvPr/>
        </p:nvSpPr>
        <p:spPr>
          <a:xfrm>
            <a:off x="1691680" y="925064"/>
            <a:ext cx="2232248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sz="1200" spc="-1" dirty="0">
                <a:solidFill>
                  <a:srgbClr val="000000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Объем финансирования</a:t>
            </a:r>
            <a:endParaRPr lang="ru-RU" sz="1200" spc="-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4" name="Table 8"/>
          <p:cNvGraphicFramePr/>
          <p:nvPr>
            <p:extLst>
              <p:ext uri="{D42A27DB-BD31-4B8C-83A1-F6EECF244321}">
                <p14:modId xmlns:p14="http://schemas.microsoft.com/office/powerpoint/2010/main" val="2535743432"/>
              </p:ext>
            </p:extLst>
          </p:nvPr>
        </p:nvGraphicFramePr>
        <p:xfrm>
          <a:off x="179512" y="2996952"/>
          <a:ext cx="8568952" cy="1151700"/>
        </p:xfrm>
        <a:graphic>
          <a:graphicData uri="http://schemas.openxmlformats.org/drawingml/2006/table">
            <a:tbl>
              <a:tblPr/>
              <a:tblGrid>
                <a:gridCol w="5472608"/>
                <a:gridCol w="1008112"/>
                <a:gridCol w="1008112"/>
                <a:gridCol w="1080120"/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Основные направления расходования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2022 год прогноз</a:t>
                      </a:r>
                      <a:endParaRPr lang="ru-RU" sz="8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2023 год прогноз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2024 год прогноз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72714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Итого финансирование по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программе, тыс. руб.</a:t>
                      </a:r>
                      <a:endParaRPr lang="ru-RU" sz="1000" b="1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356,0</a:t>
                      </a:r>
                      <a:endParaRPr lang="ru-RU" sz="1000" b="1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355,0</a:t>
                      </a:r>
                      <a:endParaRPr lang="ru-RU" sz="1000" b="1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355,0</a:t>
                      </a:r>
                      <a:endParaRPr lang="ru-RU" sz="1000" b="1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94500">
                <a:tc rowSpan="2"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Задача 1 Сохранение документов Архивного фонда Российской Федерации и других архивных документов, находящихся на территории Каслинского муниципального района, как важной составной части информационных ресурсов и историко-культурного наследия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336,0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336,0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336,0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547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20,0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19,0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19,0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320162748"/>
              </p:ext>
            </p:extLst>
          </p:nvPr>
        </p:nvGraphicFramePr>
        <p:xfrm>
          <a:off x="379227" y="768511"/>
          <a:ext cx="3849042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508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Малый бизнес</a:t>
            </a:r>
            <a:endParaRPr lang="ru-RU" sz="20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«Развитие малого и среднего предпринимательства на территории Каслинского муниципального района»</a:t>
            </a:r>
            <a:endParaRPr lang="ru-RU" sz="12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489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180322"/>
              </p:ext>
            </p:extLst>
          </p:nvPr>
        </p:nvGraphicFramePr>
        <p:xfrm>
          <a:off x="233363" y="5178598"/>
          <a:ext cx="8659117" cy="1168167"/>
        </p:xfrm>
        <a:graphic>
          <a:graphicData uri="http://schemas.openxmlformats.org/drawingml/2006/table">
            <a:tbl>
              <a:tblPr/>
              <a:tblGrid>
                <a:gridCol w="61929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2004"/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06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2023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2024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971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Передано  во владение или пользование муниципальное имущество субъектам малого и среднего предпринимательства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88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  целевых показателей «дорожной карты» Губернатора Челябинской области 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166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 закупок товаров, работ, услуг у субъектов малого предпринимательства в совокупном годовом объеме з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89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оказанных информационно-консультационных услуг 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08" name="TextBox 9"/>
          <p:cNvSpPr txBox="1">
            <a:spLocks noChangeArrowheads="1"/>
          </p:cNvSpPr>
          <p:nvPr/>
        </p:nvSpPr>
        <p:spPr bwMode="auto">
          <a:xfrm>
            <a:off x="2133625" y="4797152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- 11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82861664"/>
              </p:ext>
            </p:extLst>
          </p:nvPr>
        </p:nvGraphicFramePr>
        <p:xfrm>
          <a:off x="362918" y="915524"/>
          <a:ext cx="3242556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678143"/>
              </p:ext>
            </p:extLst>
          </p:nvPr>
        </p:nvGraphicFramePr>
        <p:xfrm>
          <a:off x="4644231" y="1311142"/>
          <a:ext cx="3168128" cy="1757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60032" y="1095699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Доля расходов программы </a:t>
            </a:r>
          </a:p>
          <a:p>
            <a:pPr algn="ctr"/>
            <a:r>
              <a:rPr lang="ru-RU" sz="1100" dirty="0" smtClean="0">
                <a:solidFill>
                  <a:prstClr val="black"/>
                </a:solidFill>
              </a:rPr>
              <a:t>в </a:t>
            </a:r>
            <a:r>
              <a:rPr lang="ru-RU" sz="1100" dirty="0">
                <a:solidFill>
                  <a:prstClr val="black"/>
                </a:solidFill>
              </a:rPr>
              <a:t>общих расходах бюджета в 2022 году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49562" y="1412776"/>
            <a:ext cx="954886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ysClr val="windowText" lastClr="000000"/>
                </a:solidFill>
              </a:rPr>
              <a:t>0,002%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3592" y="1034144"/>
            <a:ext cx="1909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</a:rPr>
              <a:t>Объем финансирования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145287"/>
              </p:ext>
            </p:extLst>
          </p:nvPr>
        </p:nvGraphicFramePr>
        <p:xfrm>
          <a:off x="200224" y="2996952"/>
          <a:ext cx="8802687" cy="1744249"/>
        </p:xfrm>
        <a:graphic>
          <a:graphicData uri="http://schemas.openxmlformats.org/drawingml/2006/table">
            <a:tbl>
              <a:tblPr firstRow="1" firstCol="1" bandRow="1"/>
              <a:tblGrid>
                <a:gridCol w="5679336"/>
                <a:gridCol w="1203751"/>
                <a:gridCol w="902813"/>
                <a:gridCol w="1016787"/>
              </a:tblGrid>
              <a:tr h="195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45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Задача 1: создание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условий для развития сельскохозяйственного производства в поселениях, расширения рынка сельскохозяйственной продукции, сырья и продовольствия, содействие развитию малого и среднего предпринимательства,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Задача 2: создание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условий для обеспечения поселений, входящих в состав Каслинского муниципального района, услугами  общественного питания, торговли и бытового обслуживания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Задача 3: регулирования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розничной продажи алкогольной продукции, спиртосодержащей продукции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Задача 4: создание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условий для развития туризма;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требует финансирования</a:t>
                      </a: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30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Охрана труда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srgbClr val="FFFF99"/>
                </a:solidFill>
                <a:latin typeface="Times New Roman"/>
                <a:cs typeface="Times New Roman"/>
              </a:rPr>
              <a:t>МП 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«Улучшение условий охраны труда в </a:t>
            </a:r>
            <a:r>
              <a:rPr lang="ru-RU" sz="1200" b="1" u="sng" dirty="0" err="1" smtClean="0">
                <a:solidFill>
                  <a:srgbClr val="FFFF99"/>
                </a:solidFill>
                <a:latin typeface="Times New Roman"/>
                <a:cs typeface="Times New Roman"/>
              </a:rPr>
              <a:t>Каслинском</a:t>
            </a:r>
            <a:r>
              <a:rPr lang="ru-RU" sz="1200" b="1" u="sng" dirty="0" smtClean="0">
                <a:solidFill>
                  <a:srgbClr val="FFFF99"/>
                </a:solidFill>
                <a:latin typeface="Times New Roman"/>
                <a:cs typeface="Times New Roman"/>
              </a:rPr>
              <a:t> муниципальном районе»</a:t>
            </a:r>
            <a:endParaRPr lang="ru-RU" sz="1200" u="sng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247607"/>
              </p:ext>
            </p:extLst>
          </p:nvPr>
        </p:nvGraphicFramePr>
        <p:xfrm>
          <a:off x="395288" y="4797152"/>
          <a:ext cx="8425183" cy="1362637"/>
        </p:xfrm>
        <a:graphic>
          <a:graphicData uri="http://schemas.openxmlformats.org/drawingml/2006/table">
            <a:tbl>
              <a:tblPr/>
              <a:tblGrid>
                <a:gridCol w="6192937"/>
                <a:gridCol w="792087"/>
                <a:gridCol w="792087"/>
                <a:gridCol w="648072"/>
              </a:tblGrid>
              <a:tr h="292525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Наименование показателя</a:t>
                      </a:r>
                      <a:endParaRPr dirty="0"/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2022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2023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/>
                          <a:cs typeface="Arial"/>
                        </a:rPr>
                        <a:t>2024 год прогноз</a:t>
                      </a:r>
                    </a:p>
                  </a:txBody>
                  <a:tcPr marL="42349" marR="42349" marT="42349" marB="42349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17046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работников занятых на рабочих местах, аттестованных по условиям труда, от общего количества занятых в организациях, на предприятиях Каслинского муниципального района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127" marR="68127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55723">
                <a:tc>
                  <a:txBody>
                    <a:bodyPr/>
                    <a:lstStyle/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работников, занятых на рабочих местах, аттестованных по условиям труда, от общего количества занятых в организациях бюджетной сферы Каслинского муниципального района</a:t>
                      </a:r>
                      <a:endParaRPr lang="ru-RU" sz="8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127" marR="68127" marT="0" marB="0">
                    <a:lnL w="9525" algn="ctr">
                      <a:solidFill>
                        <a:srgbClr val="000000"/>
                      </a:solidFill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just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Численность руководителей и специалистов, прошедших обучение по охране труда в обучающих организациях, аккредитованных в установленном порядке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50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50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50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977">
                <a:tc>
                  <a:txBody>
                    <a:bodyPr/>
                    <a:lstStyle/>
                    <a:p>
                      <a:pPr marL="0" marR="0" indent="0" algn="just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Удельный вес работников, занятых на рабочих местах, аттестованных по условиям труда, от общего количества занятых в организациях бюджетной сферы Каслинского муниципального района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algn="ctr">
                      <a:solidFill>
                        <a:srgbClr val="000000"/>
                      </a:solidFill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100%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100%</a:t>
                      </a:r>
                      <a:endParaRPr lang="ru-RU" sz="2400" b="0" i="0" u="none" strike="noStrike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100%</a:t>
                      </a:r>
                      <a:endParaRPr lang="ru-RU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52197" marR="52197" marT="7239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rgbClr val="000000"/>
                      </a:solidFill>
                    </a:lnR>
                    <a:lnT w="9525" algn="ctr">
                      <a:solidFill>
                        <a:srgbClr val="000000"/>
                      </a:solidFill>
                    </a:lnT>
                    <a:lnB w="9525" algn="ctr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402458" y="4453660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/>
                <a:cs typeface="Times New Roman"/>
              </a:rPr>
              <a:t>Общее количество целевых показателей программы - </a:t>
            </a:r>
            <a:r>
              <a:rPr lang="ru-RU" sz="12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7</a:t>
            </a:r>
            <a:endParaRPr lang="ru-RU" sz="12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213859"/>
              </p:ext>
            </p:extLst>
          </p:nvPr>
        </p:nvGraphicFramePr>
        <p:xfrm>
          <a:off x="393340" y="1124744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5"/>
          <p:cNvSpPr txBox="1"/>
          <p:nvPr/>
        </p:nvSpPr>
        <p:spPr bwMode="auto">
          <a:xfrm>
            <a:off x="1447709" y="1215304"/>
            <a:ext cx="1909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</a:rPr>
              <a:t>Объем финансирования</a:t>
            </a:r>
          </a:p>
        </p:txBody>
      </p:sp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392687"/>
              </p:ext>
            </p:extLst>
          </p:nvPr>
        </p:nvGraphicFramePr>
        <p:xfrm>
          <a:off x="395288" y="3212976"/>
          <a:ext cx="8425183" cy="1208904"/>
        </p:xfrm>
        <a:graphic>
          <a:graphicData uri="http://schemas.openxmlformats.org/drawingml/2006/table">
            <a:tbl>
              <a:tblPr firstRow="1" firstCol="1" bandRow="1"/>
              <a:tblGrid>
                <a:gridCol w="5435777"/>
                <a:gridCol w="1152128"/>
                <a:gridCol w="864096"/>
                <a:gridCol w="973182"/>
              </a:tblGrid>
              <a:tr h="243460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410,0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380,0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380,0</a:t>
                      </a:r>
                      <a:endParaRPr lang="ru-RU" sz="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42104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Реализация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переданных государственных полномочий в области охраны труда</a:t>
                      </a:r>
                      <a:endParaRPr lang="ru-RU" sz="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380,0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380,0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380,0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Задача 1 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Информационное обеспечение,  пропаганда охраны труда и реализация превентивных мер, направленных на улучшение условий труда работников, снижение уровня производственного травматизма и профессиональной заболеваемости на предприятиях (организациях) Каслинского муниципального района</a:t>
                      </a:r>
                      <a:endParaRPr lang="ru-RU" sz="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299158" y="123069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dirty="0">
                <a:solidFill>
                  <a:prstClr val="black"/>
                </a:solidFill>
              </a:rPr>
              <a:t>Доля расходов программы в общих расходах бюджета в 2022 году</a:t>
            </a: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149250"/>
              </p:ext>
            </p:extLst>
          </p:nvPr>
        </p:nvGraphicFramePr>
        <p:xfrm>
          <a:off x="5076056" y="1340768"/>
          <a:ext cx="2736304" cy="154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1419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395288" y="0"/>
            <a:ext cx="849788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Градостроительная деятельность</a:t>
            </a:r>
            <a:endParaRPr lang="ru-RU" sz="2000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33363" y="390525"/>
            <a:ext cx="8802687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rgbClr val="FFFF99"/>
                </a:solidFill>
                <a:latin typeface="Times New Roman"/>
                <a:cs typeface="Times New Roman"/>
              </a:rPr>
              <a:t>МП </a:t>
            </a:r>
            <a:r>
              <a:rPr lang="ru-RU" sz="1200" b="1" dirty="0" smtClean="0">
                <a:solidFill>
                  <a:srgbClr val="FFFF99"/>
                </a:solidFill>
                <a:latin typeface="Times New Roman"/>
                <a:cs typeface="Times New Roman"/>
              </a:rPr>
              <a:t>«Обеспечение градостроительной деятельности на территории Каслинского муниципального района».</a:t>
            </a:r>
            <a:endParaRPr lang="ru-RU" sz="1200" b="1" dirty="0">
              <a:solidFill>
                <a:srgbClr val="FFFF99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188343"/>
              </p:ext>
            </p:extLst>
          </p:nvPr>
        </p:nvGraphicFramePr>
        <p:xfrm>
          <a:off x="393340" y="1124744"/>
          <a:ext cx="2952328" cy="211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3954857"/>
              </p:ext>
            </p:extLst>
          </p:nvPr>
        </p:nvGraphicFramePr>
        <p:xfrm>
          <a:off x="4283968" y="1229609"/>
          <a:ext cx="3528392" cy="1839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2"/>
          <p:cNvSpPr txBox="1"/>
          <p:nvPr/>
        </p:nvSpPr>
        <p:spPr bwMode="auto">
          <a:xfrm>
            <a:off x="4667447" y="1079991"/>
            <a:ext cx="2577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</a:rPr>
              <a:t>Доля расходов программы </a:t>
            </a:r>
            <a:endParaRPr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dirty="0">
                <a:solidFill>
                  <a:prstClr val="black"/>
                </a:solidFill>
              </a:rPr>
              <a:t>в общих расходах бюджета в 2022 году </a:t>
            </a:r>
          </a:p>
        </p:txBody>
      </p:sp>
      <p:sp>
        <p:nvSpPr>
          <p:cNvPr id="9" name="TextBox 5"/>
          <p:cNvSpPr txBox="1"/>
          <p:nvPr/>
        </p:nvSpPr>
        <p:spPr bwMode="auto">
          <a:xfrm>
            <a:off x="1168979" y="1091109"/>
            <a:ext cx="19094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prstClr val="black"/>
                </a:solidFill>
              </a:rPr>
              <a:t>Объем финансирования</a:t>
            </a:r>
          </a:p>
        </p:txBody>
      </p:sp>
      <p:graphicFrame>
        <p:nvGraphicFramePr>
          <p:cNvPr id="10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459840"/>
              </p:ext>
            </p:extLst>
          </p:nvPr>
        </p:nvGraphicFramePr>
        <p:xfrm>
          <a:off x="360359" y="3261643"/>
          <a:ext cx="8425183" cy="1319485"/>
        </p:xfrm>
        <a:graphic>
          <a:graphicData uri="http://schemas.openxmlformats.org/drawingml/2006/table">
            <a:tbl>
              <a:tblPr firstRow="1" firstCol="1" bandRow="1"/>
              <a:tblGrid>
                <a:gridCol w="5867825"/>
                <a:gridCol w="864096"/>
                <a:gridCol w="864096"/>
                <a:gridCol w="829166"/>
              </a:tblGrid>
              <a:tr h="311373"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Основные направления расходования</a:t>
                      </a:r>
                      <a:endParaRPr lang="ru-RU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 год прогноз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2023 год прогноз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800">
                          <a:latin typeface="Times New Roman"/>
                          <a:ea typeface="Times New Roman"/>
                          <a:cs typeface="Times New Roman"/>
                        </a:rPr>
                        <a:t>2024 год прогноз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27830">
                <a:tc>
                  <a:txBody>
                    <a:bodyPr/>
                    <a:lstStyle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 финансирование по программе</a:t>
                      </a: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1 583,8</a:t>
                      </a:r>
                      <a:endParaRPr lang="ru-RU" sz="1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248,2</a:t>
                      </a:r>
                      <a:endParaRPr lang="ru-RU" sz="1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822,9</a:t>
                      </a:r>
                      <a:endParaRPr lang="ru-RU" sz="1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313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№1.Разработка </a:t>
                      </a:r>
                      <a:r>
                        <a:rPr lang="ru-RU" sz="9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документов градостроительного регулирования, соответствующих действующему законодательству на всей территории Каслинского муниципального района</a:t>
                      </a:r>
                      <a:endParaRPr lang="ru-RU" sz="9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9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574,7</a:t>
                      </a:r>
                      <a:endParaRPr lang="ru-RU" sz="9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253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№</a:t>
                      </a:r>
                      <a:r>
                        <a:rPr lang="ru-RU" sz="900" b="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2.</a:t>
                      </a:r>
                      <a:r>
                        <a:rPr lang="ru-RU" sz="900" b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Актуализация градостроительных регламентов в соответствии с документами стратегического планирования и инициативными проектами на территории Каслинского муниципального района</a:t>
                      </a:r>
                      <a:endParaRPr lang="ru-RU" sz="900" b="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900" b="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900" b="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900" b="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916">
                <a:tc>
                  <a:txBody>
                    <a:bodyPr/>
                    <a:lstStyle/>
                    <a:p>
                      <a:pPr marL="0"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Задача №3.Достижение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плановых показателей Целевых моделей упрощения процедур ведения бизнеса</a:t>
                      </a:r>
                      <a:endParaRPr lang="ru-RU" sz="900" b="0" i="0" u="none" strike="noStrike" dirty="0">
                        <a:effectLst/>
                        <a:latin typeface="Arial"/>
                      </a:endParaRPr>
                    </a:p>
                  </a:txBody>
                  <a:tcPr marL="68580" marR="68580" marT="9525" marB="0">
                    <a:lnL w="12700" algn="ctr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1583,8</a:t>
                      </a:r>
                      <a:endParaRPr lang="ru-RU" sz="9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248,2</a:t>
                      </a:r>
                      <a:endParaRPr lang="ru-RU" sz="9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9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248,2</a:t>
                      </a:r>
                      <a:endParaRPr lang="ru-RU" sz="9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2123727" y="4614029"/>
            <a:ext cx="44644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количество целевых показателей программы - 10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601203"/>
              </p:ext>
            </p:extLst>
          </p:nvPr>
        </p:nvGraphicFramePr>
        <p:xfrm>
          <a:off x="340359" y="4891785"/>
          <a:ext cx="8408105" cy="1705567"/>
        </p:xfrm>
        <a:graphic>
          <a:graphicData uri="http://schemas.openxmlformats.org/drawingml/2006/table">
            <a:tbl>
              <a:tblPr/>
              <a:tblGrid>
                <a:gridCol w="63918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72"/>
                <a:gridCol w="648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69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2023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2024 год прогноз</a:t>
                      </a:r>
                    </a:p>
                  </a:txBody>
                  <a:tcPr marL="42349" marR="42349" marT="42349" marB="4234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2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муниципальных образований с утвержденными генеральными планами и правилами землепользования и застройки, %;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14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Доля территориальных зон, сведения о границах которых внесены в ЕГРН, в общем количестве территориальных зон, установленных правилами землепользования и застройки, %;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66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Доля населенных пунктов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Каслинского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муниципального района, сведения о границах которых внесены в ЕГРН, в общем количестве населенных пунктов, %;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908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Формирование земельных участков для муниципальных нужд, шт.;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86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комплектов подготовленной градостроительной документации, предусматривающей устойчивое развитие территорий Каслинского муниципального района, %;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4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Достижение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плановых показателей Целевых моделей упрощения процедур ведения бизнеса и повышения инвестиционной привлекательности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127" marR="68127" marT="0" marB="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267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36104"/>
          </a:xfrm>
        </p:spPr>
        <p:txBody>
          <a:bodyPr/>
          <a:lstStyle/>
          <a:p>
            <a:r>
              <a:rPr lang="ru-RU" dirty="0">
                <a:solidFill>
                  <a:srgbClr val="FFFF99"/>
                </a:solidFill>
              </a:rPr>
              <a:t>Основные </a:t>
            </a:r>
            <a:r>
              <a:rPr lang="ru-RU" dirty="0" smtClean="0">
                <a:solidFill>
                  <a:srgbClr val="FFFF99"/>
                </a:solidFill>
              </a:rPr>
              <a:t>положения</a:t>
            </a:r>
            <a:endParaRPr lang="ru-RU" dirty="0">
              <a:solidFill>
                <a:srgbClr val="FFFF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8136904" cy="4525963"/>
          </a:xfrm>
        </p:spPr>
        <p:txBody>
          <a:bodyPr>
            <a:normAutofit fontScale="55000" lnSpcReduction="20000"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Каслинского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сформирован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с: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нормами действующего бюджетного и налогового законодательства Российской Федерации;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№131-ФЗ от 06.10.2003 «Об общих принципах организации местного самоуправления в Российской Федерации»;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бюджетном процессе в Каслинском муниципальном районе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социально-экономического развития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документ составляемый финансово-экономической службой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нужен для того чтобы сделать прогноз доходной и расходной частей бюджета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доходов районного бюджета определен на основе консервативного варианта прогноза социально-экономического развития Каслинского муниципального района. Несмотря на это рост к первоначальному бюджету 2021 года составляет 9,9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263574"/>
            <a:ext cx="856895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00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8675688" y="6524625"/>
            <a:ext cx="577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fld id="{1C870CB4-4CE7-4404-81E1-8BCDDAB09FCE}" type="slidenum">
              <a:rPr lang="ru-RU" altLang="ru-RU" sz="1000" smtClean="0">
                <a:solidFill>
                  <a:srgbClr val="000066"/>
                </a:solidFill>
                <a:latin typeface="Tahoma" pitchFamily="34" charset="0"/>
              </a:rPr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t>7</a:t>
            </a:fld>
            <a:endParaRPr lang="ru-RU" altLang="ru-RU" sz="1000" smtClean="0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2374899" y="1146969"/>
            <a:ext cx="4608513" cy="913606"/>
          </a:xfrm>
          <a:prstGeom prst="rect">
            <a:avLst/>
          </a:prstGeom>
          <a:solidFill>
            <a:srgbClr val="FFFFFF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0000"/>
                </a:solidFill>
                <a:latin typeface="Tahoma" pitchFamily="34" charset="0"/>
              </a:rPr>
              <a:t>Варианты разработки прогноза</a:t>
            </a: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755650" y="2349500"/>
            <a:ext cx="3168650" cy="936625"/>
          </a:xfrm>
          <a:prstGeom prst="rect">
            <a:avLst/>
          </a:prstGeom>
          <a:solidFill>
            <a:srgbClr val="FFFFFF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100000"/>
              </a:spcBef>
              <a:spcAft>
                <a:spcPct val="0"/>
              </a:spcAft>
            </a:pPr>
            <a:r>
              <a:rPr lang="en-US" altLang="ru-RU" sz="2400" b="1" dirty="0" smtClean="0">
                <a:solidFill>
                  <a:srgbClr val="000000"/>
                </a:solidFill>
                <a:latin typeface="Tahoma" pitchFamily="34" charset="0"/>
              </a:rPr>
              <a:t>I </a:t>
            </a:r>
            <a:r>
              <a:rPr lang="en-US" altLang="ru-RU" sz="2400" b="1" dirty="0" err="1" smtClean="0">
                <a:solidFill>
                  <a:srgbClr val="000000"/>
                </a:solidFill>
                <a:latin typeface="Tahoma" pitchFamily="34" charset="0"/>
              </a:rPr>
              <a:t>вариант</a:t>
            </a:r>
            <a:r>
              <a:rPr lang="en-US" altLang="ru-RU" sz="2400" b="1" dirty="0" smtClean="0">
                <a:solidFill>
                  <a:srgbClr val="000000"/>
                </a:solidFill>
                <a:latin typeface="Tahoma" pitchFamily="34" charset="0"/>
              </a:rPr>
              <a:t> – </a:t>
            </a:r>
            <a:r>
              <a:rPr lang="ru-RU" altLang="ru-RU" sz="2400" b="1" dirty="0" smtClean="0">
                <a:solidFill>
                  <a:srgbClr val="000000"/>
                </a:solidFill>
                <a:latin typeface="Tahoma" pitchFamily="34" charset="0"/>
              </a:rPr>
              <a:t/>
            </a:r>
            <a:br>
              <a:rPr lang="ru-RU" altLang="ru-RU" sz="2400" b="1" dirty="0" smtClean="0">
                <a:solidFill>
                  <a:srgbClr val="000000"/>
                </a:solidFill>
                <a:latin typeface="Tahoma" pitchFamily="34" charset="0"/>
              </a:rPr>
            </a:br>
            <a:r>
              <a:rPr lang="ru-RU" altLang="ru-RU" sz="2400" b="1" dirty="0" smtClean="0">
                <a:solidFill>
                  <a:srgbClr val="000000"/>
                </a:solidFill>
                <a:latin typeface="Tahoma" pitchFamily="34" charset="0"/>
              </a:rPr>
              <a:t>консервативный</a:t>
            </a:r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4643438" y="2349500"/>
            <a:ext cx="4143375" cy="936625"/>
          </a:xfrm>
          <a:prstGeom prst="rect">
            <a:avLst/>
          </a:prstGeom>
          <a:solidFill>
            <a:srgbClr val="FFFFFF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dirty="0" smtClean="0">
                <a:solidFill>
                  <a:srgbClr val="000000"/>
                </a:solidFill>
                <a:latin typeface="Tahoma" pitchFamily="34" charset="0"/>
              </a:rPr>
              <a:t>II</a:t>
            </a:r>
            <a:r>
              <a:rPr lang="ru-RU" altLang="ru-RU" sz="2400" b="1" dirty="0" smtClean="0">
                <a:solidFill>
                  <a:srgbClr val="000000"/>
                </a:solidFill>
                <a:latin typeface="Tahoma" pitchFamily="34" charset="0"/>
              </a:rPr>
              <a:t> вариант – базовый</a:t>
            </a:r>
          </a:p>
        </p:txBody>
      </p:sp>
      <p:sp>
        <p:nvSpPr>
          <p:cNvPr id="5126" name="Line 9"/>
          <p:cNvSpPr>
            <a:spLocks noChangeShapeType="1"/>
          </p:cNvSpPr>
          <p:nvPr/>
        </p:nvSpPr>
        <p:spPr bwMode="auto">
          <a:xfrm flipH="1">
            <a:off x="2555875" y="2205038"/>
            <a:ext cx="0" cy="144462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7" name="Line 10"/>
          <p:cNvSpPr>
            <a:spLocks noChangeShapeType="1"/>
          </p:cNvSpPr>
          <p:nvPr/>
        </p:nvSpPr>
        <p:spPr bwMode="auto">
          <a:xfrm flipH="1">
            <a:off x="6804025" y="2205038"/>
            <a:ext cx="0" cy="144462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8" name="Line 11"/>
          <p:cNvSpPr>
            <a:spLocks noChangeShapeType="1"/>
          </p:cNvSpPr>
          <p:nvPr/>
        </p:nvSpPr>
        <p:spPr bwMode="auto">
          <a:xfrm>
            <a:off x="2555875" y="2205038"/>
            <a:ext cx="4246563" cy="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29" name="Text Box 12"/>
          <p:cNvSpPr txBox="1">
            <a:spLocks noChangeArrowheads="1"/>
          </p:cNvSpPr>
          <p:nvPr/>
        </p:nvSpPr>
        <p:spPr bwMode="auto">
          <a:xfrm>
            <a:off x="644162" y="85624"/>
            <a:ext cx="85324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FF99"/>
                </a:solidFill>
                <a:latin typeface="Tahoma" pitchFamily="34" charset="0"/>
              </a:rPr>
              <a:t>Основа разработки прогноза социально-экономического развития</a:t>
            </a:r>
          </a:p>
        </p:txBody>
      </p:sp>
      <p:sp>
        <p:nvSpPr>
          <p:cNvPr id="5130" name="Line 13"/>
          <p:cNvSpPr>
            <a:spLocks noChangeShapeType="1"/>
          </p:cNvSpPr>
          <p:nvPr/>
        </p:nvSpPr>
        <p:spPr bwMode="auto">
          <a:xfrm flipH="1">
            <a:off x="4500563" y="2060575"/>
            <a:ext cx="0" cy="1397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31" name="Text Box 14"/>
          <p:cNvSpPr txBox="1">
            <a:spLocks noChangeArrowheads="1"/>
          </p:cNvSpPr>
          <p:nvPr/>
        </p:nvSpPr>
        <p:spPr bwMode="auto">
          <a:xfrm>
            <a:off x="755650" y="3500438"/>
            <a:ext cx="3168650" cy="2554287"/>
          </a:xfrm>
          <a:prstGeom prst="rect">
            <a:avLst/>
          </a:prstGeom>
          <a:solidFill>
            <a:srgbClr val="FFFFFF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000000"/>
                </a:solidFill>
              </a:rPr>
              <a:t>основан на предпосылке о более затяжном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000000"/>
                </a:solidFill>
              </a:rPr>
              <a:t>восстановлении экономики и структурном замедлении темпов ее роста в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000000"/>
                </a:solidFill>
              </a:rPr>
              <a:t>среднесрочной перспективе из-за последствий распространения новой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smtClean="0">
                <a:solidFill>
                  <a:srgbClr val="000000"/>
                </a:solidFill>
              </a:rPr>
              <a:t>коронавирусной инфекции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1600" b="1" smtClean="0">
              <a:solidFill>
                <a:srgbClr val="000000"/>
              </a:solidFill>
            </a:endParaRPr>
          </a:p>
        </p:txBody>
      </p:sp>
      <p:sp>
        <p:nvSpPr>
          <p:cNvPr id="14348" name="Text Box 15"/>
          <p:cNvSpPr txBox="1">
            <a:spLocks noChangeArrowheads="1"/>
          </p:cNvSpPr>
          <p:nvPr/>
        </p:nvSpPr>
        <p:spPr bwMode="auto">
          <a:xfrm>
            <a:off x="4572000" y="3529013"/>
            <a:ext cx="4314825" cy="2554287"/>
          </a:xfrm>
          <a:prstGeom prst="rect">
            <a:avLst/>
          </a:prstGeom>
          <a:solidFill>
            <a:srgbClr val="FFFFFF"/>
          </a:solidFill>
          <a:ln w="28575" algn="ctr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Arial"/>
              </a:rPr>
              <a:t>описывает наиболее вероятный сценарий развития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Arial"/>
              </a:rPr>
              <a:t>экономики с учетом ожидаемых внешних условий и принимаемых мер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Arial"/>
              </a:rPr>
              <a:t>экономической политики, включая реализацию национальных проектов,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Arial"/>
              </a:rPr>
              <a:t>обеспечивающих восстановление занятости и доходов населения, рост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Arial"/>
              </a:rPr>
              <a:t>экономики и долгосрочные структурные изменения в экономике</a:t>
            </a:r>
          </a:p>
        </p:txBody>
      </p:sp>
    </p:spTree>
    <p:extLst>
      <p:ext uri="{BB962C8B-B14F-4D97-AF65-F5344CB8AC3E}">
        <p14:creationId xmlns:p14="http://schemas.microsoft.com/office/powerpoint/2010/main" val="233876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42"/>
          <p:cNvGraphicFramePr>
            <a:graphicFrameLocks/>
          </p:cNvGraphicFramePr>
          <p:nvPr/>
        </p:nvGraphicFramePr>
        <p:xfrm>
          <a:off x="394263" y="844284"/>
          <a:ext cx="8488117" cy="5707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092200" y="167747"/>
            <a:ext cx="7907338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FFFF99"/>
                </a:solidFill>
                <a:latin typeface="Tahoma" pitchFamily="34" charset="0"/>
              </a:rPr>
              <a:t>Оплата труда наемных работников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286750" y="6429375"/>
            <a:ext cx="5778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fld id="{AD56CD0A-565E-4FF8-8BA7-86F963BBF697}" type="slidenum">
              <a:rPr lang="ru-RU" altLang="ru-RU" sz="1000" smtClean="0">
                <a:solidFill>
                  <a:srgbClr val="000066"/>
                </a:solidFill>
                <a:latin typeface="Tahoma" pitchFamily="34" charset="0"/>
              </a:rPr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</a:pPr>
              <a:t>8</a:t>
            </a:fld>
            <a:endParaRPr lang="ru-RU" altLang="ru-RU" sz="1000" smtClean="0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9221" name="Text Box 27"/>
          <p:cNvSpPr txBox="1">
            <a:spLocks noChangeArrowheads="1"/>
          </p:cNvSpPr>
          <p:nvPr/>
        </p:nvSpPr>
        <p:spPr bwMode="auto">
          <a:xfrm>
            <a:off x="8459788" y="5445125"/>
            <a:ext cx="539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" rIns="5400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9223" name="Text Box 25"/>
          <p:cNvSpPr txBox="1">
            <a:spLocks noChangeArrowheads="1"/>
          </p:cNvSpPr>
          <p:nvPr/>
        </p:nvSpPr>
        <p:spPr bwMode="auto">
          <a:xfrm>
            <a:off x="4294188" y="5292725"/>
            <a:ext cx="998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1200" b="1" smtClean="0">
                <a:solidFill>
                  <a:srgbClr val="000000"/>
                </a:solidFill>
                <a:latin typeface="Tahoma" pitchFamily="34" charset="0"/>
              </a:rPr>
              <a:t>В1      В2            </a:t>
            </a:r>
          </a:p>
        </p:txBody>
      </p:sp>
      <p:sp>
        <p:nvSpPr>
          <p:cNvPr id="9224" name="Text Box 25"/>
          <p:cNvSpPr txBox="1">
            <a:spLocks noChangeArrowheads="1"/>
          </p:cNvSpPr>
          <p:nvPr/>
        </p:nvSpPr>
        <p:spPr bwMode="auto">
          <a:xfrm>
            <a:off x="5651500" y="5278438"/>
            <a:ext cx="10810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1200" b="1" smtClean="0">
                <a:solidFill>
                  <a:srgbClr val="000000"/>
                </a:solidFill>
                <a:latin typeface="Tahoma" pitchFamily="34" charset="0"/>
              </a:rPr>
              <a:t>В1       В2</a:t>
            </a: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           </a:t>
            </a:r>
          </a:p>
        </p:txBody>
      </p:sp>
      <p:sp>
        <p:nvSpPr>
          <p:cNvPr id="9225" name="Text Box 25"/>
          <p:cNvSpPr txBox="1">
            <a:spLocks noChangeArrowheads="1"/>
          </p:cNvSpPr>
          <p:nvPr/>
        </p:nvSpPr>
        <p:spPr bwMode="auto">
          <a:xfrm>
            <a:off x="7164388" y="5322888"/>
            <a:ext cx="1008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altLang="ru-RU" sz="1200" b="1" smtClean="0">
                <a:solidFill>
                  <a:srgbClr val="000000"/>
                </a:solidFill>
                <a:latin typeface="Tahoma" pitchFamily="34" charset="0"/>
              </a:rPr>
              <a:t>В1     В2</a:t>
            </a: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2720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-99392"/>
            <a:ext cx="8229600" cy="1143000"/>
          </a:xfrm>
        </p:spPr>
        <p:txBody>
          <a:bodyPr>
            <a:normAutofit/>
          </a:bodyPr>
          <a:lstStyle/>
          <a:p>
            <a:pPr defTabSz="912813" eaLnBrk="1" hangingPunct="1"/>
            <a:r>
              <a:rPr lang="ru-RU" altLang="ru-RU" sz="2800" b="1" dirty="0" smtClean="0">
                <a:solidFill>
                  <a:srgbClr val="FFFF99"/>
                </a:solidFill>
                <a:latin typeface="Times New Roman" pitchFamily="18" charset="0"/>
              </a:rPr>
              <a:t>Среднегодовая численность постоянного населения, тыс. чел.</a:t>
            </a:r>
          </a:p>
        </p:txBody>
      </p:sp>
      <p:graphicFrame>
        <p:nvGraphicFramePr>
          <p:cNvPr id="10247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704850" y="1577975"/>
          <a:ext cx="8229600" cy="454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r:id="rId4" imgW="8230313" imgH="4541914" progId="Excel.Chart.8">
                  <p:embed/>
                </p:oleObj>
              </mc:Choice>
              <mc:Fallback>
                <p:oleObj r:id="rId4" imgW="8230313" imgH="4541914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" y="1577975"/>
                        <a:ext cx="8229600" cy="454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8"/>
          <p:cNvSpPr txBox="1">
            <a:spLocks noChangeArrowheads="1"/>
          </p:cNvSpPr>
          <p:nvPr/>
        </p:nvSpPr>
        <p:spPr bwMode="auto">
          <a:xfrm>
            <a:off x="8243888" y="6381750"/>
            <a:ext cx="9001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" rIns="54000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mtClean="0">
                <a:solidFill>
                  <a:srgbClr val="000000"/>
                </a:solidFill>
              </a:rPr>
              <a:t>11</a:t>
            </a:r>
          </a:p>
        </p:txBody>
      </p:sp>
      <p:sp>
        <p:nvSpPr>
          <p:cNvPr id="10244" name="Rectangle 9"/>
          <p:cNvSpPr>
            <a:spLocks noChangeArrowheads="1"/>
          </p:cNvSpPr>
          <p:nvPr/>
        </p:nvSpPr>
        <p:spPr bwMode="auto">
          <a:xfrm>
            <a:off x="7812088" y="5300663"/>
            <a:ext cx="720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4000" rIns="54000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48" name="Text Box 25"/>
          <p:cNvSpPr txBox="1">
            <a:spLocks noChangeArrowheads="1"/>
          </p:cNvSpPr>
          <p:nvPr/>
        </p:nvSpPr>
        <p:spPr bwMode="auto">
          <a:xfrm>
            <a:off x="4244975" y="4868863"/>
            <a:ext cx="974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В1   В2            </a:t>
            </a:r>
          </a:p>
        </p:txBody>
      </p:sp>
      <p:sp>
        <p:nvSpPr>
          <p:cNvPr id="10249" name="Text Box 25"/>
          <p:cNvSpPr txBox="1">
            <a:spLocks noChangeArrowheads="1"/>
          </p:cNvSpPr>
          <p:nvPr/>
        </p:nvSpPr>
        <p:spPr bwMode="auto">
          <a:xfrm>
            <a:off x="5580063" y="4868863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 В1   В2            </a:t>
            </a:r>
          </a:p>
        </p:txBody>
      </p:sp>
      <p:sp>
        <p:nvSpPr>
          <p:cNvPr id="10250" name="Text Box 25"/>
          <p:cNvSpPr txBox="1">
            <a:spLocks noChangeArrowheads="1"/>
          </p:cNvSpPr>
          <p:nvPr/>
        </p:nvSpPr>
        <p:spPr bwMode="auto">
          <a:xfrm>
            <a:off x="6981825" y="4867275"/>
            <a:ext cx="1190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smtClean="0">
                <a:solidFill>
                  <a:srgbClr val="000000"/>
                </a:solidFill>
                <a:latin typeface="Tahoma" pitchFamily="34" charset="0"/>
              </a:rPr>
              <a:t>В1     В2            </a:t>
            </a:r>
          </a:p>
        </p:txBody>
      </p:sp>
    </p:spTree>
    <p:extLst>
      <p:ext uri="{BB962C8B-B14F-4D97-AF65-F5344CB8AC3E}">
        <p14:creationId xmlns:p14="http://schemas.microsoft.com/office/powerpoint/2010/main" val="36865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6182</TotalTime>
  <Words>6889</Words>
  <Application>Microsoft Office PowerPoint</Application>
  <PresentationFormat>Экран (4:3)</PresentationFormat>
  <Paragraphs>1434</Paragraphs>
  <Slides>53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5" baseType="lpstr">
      <vt:lpstr>Тема Office</vt:lpstr>
      <vt:lpstr>Диаграмма Microsoft Excel</vt:lpstr>
      <vt:lpstr>БЮДЖЕТ  ДЛЯ  ГРАЖДАН</vt:lpstr>
      <vt:lpstr>Уважаемые жители Каслинского муниципального района!</vt:lpstr>
      <vt:lpstr>Презентация PowerPoint</vt:lpstr>
      <vt:lpstr>Что такое бюджет для граждан?</vt:lpstr>
      <vt:lpstr>Основные понятия</vt:lpstr>
      <vt:lpstr>Основные положения</vt:lpstr>
      <vt:lpstr>Презентация PowerPoint</vt:lpstr>
      <vt:lpstr>Презентация PowerPoint</vt:lpstr>
      <vt:lpstr>Среднегодовая численность постоянного населения, тыс. чел.</vt:lpstr>
      <vt:lpstr>Презентация PowerPoint</vt:lpstr>
      <vt:lpstr>Доходы бюджета Каслинского муниципального района  на 2022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Газенкампф Ольга</cp:lastModifiedBy>
  <cp:revision>538</cp:revision>
  <cp:lastPrinted>2021-12-06T04:26:32Z</cp:lastPrinted>
  <dcterms:created xsi:type="dcterms:W3CDTF">2015-12-14T05:07:54Z</dcterms:created>
  <dcterms:modified xsi:type="dcterms:W3CDTF">2021-12-27T09:17:16Z</dcterms:modified>
</cp:coreProperties>
</file>